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37" r:id="rId23"/>
    <p:sldId id="334" r:id="rId24"/>
    <p:sldId id="335" r:id="rId25"/>
    <p:sldId id="327" r:id="rId26"/>
    <p:sldId id="328" r:id="rId27"/>
    <p:sldId id="329" r:id="rId28"/>
    <p:sldId id="330" r:id="rId29"/>
    <p:sldId id="331" r:id="rId30"/>
    <p:sldId id="332" r:id="rId31"/>
    <p:sldId id="333" r:id="rId32"/>
    <p:sldId id="265" r:id="rId33"/>
    <p:sldId id="266" r:id="rId34"/>
    <p:sldId id="33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5196"/>
  </p:normalViewPr>
  <p:slideViewPr>
    <p:cSldViewPr snapToGrid="0" snapToObjects="1">
      <p:cViewPr varScale="1">
        <p:scale>
          <a:sx n="76" d="100"/>
          <a:sy n="76" d="100"/>
        </p:scale>
        <p:origin x="21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59E6E-A2F3-E446-AF05-B58B64DC3809}"/>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204EE8F-23D3-734A-8D3C-39FD8DD593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6B03DF1-7480-3247-A9BC-824E1BA18C55}"/>
              </a:ext>
            </a:extLst>
          </p:cNvPr>
          <p:cNvSpPr>
            <a:spLocks noGrp="1"/>
          </p:cNvSpPr>
          <p:nvPr>
            <p:ph type="dt" sz="half" idx="10"/>
          </p:nvPr>
        </p:nvSpPr>
        <p:spPr/>
        <p:txBody>
          <a:bodyPr/>
          <a:lstStyle/>
          <a:p>
            <a:fld id="{E1B46C87-0E82-6B4E-A5D5-3893C7A9AFB0}" type="datetimeFigureOut">
              <a:rPr kumimoji="1" lang="zh-CN" altLang="en-US" smtClean="0"/>
              <a:t>2020/3/9</a:t>
            </a:fld>
            <a:endParaRPr kumimoji="1" lang="zh-CN" altLang="en-US"/>
          </a:p>
        </p:txBody>
      </p:sp>
      <p:sp>
        <p:nvSpPr>
          <p:cNvPr id="5" name="页脚占位符 4">
            <a:extLst>
              <a:ext uri="{FF2B5EF4-FFF2-40B4-BE49-F238E27FC236}">
                <a16:creationId xmlns:a16="http://schemas.microsoft.com/office/drawing/2014/main" id="{AF8FB161-96D8-3644-983C-282458FED2F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887D383-1A7B-024B-938F-69BC03FBFD1B}"/>
              </a:ext>
            </a:extLst>
          </p:cNvPr>
          <p:cNvSpPr>
            <a:spLocks noGrp="1"/>
          </p:cNvSpPr>
          <p:nvPr>
            <p:ph type="sldNum" sz="quarter" idx="12"/>
          </p:nvPr>
        </p:nvSpPr>
        <p:spPr/>
        <p:txBody>
          <a:body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3572498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C9783-2838-F844-B9A2-B48B40FE4A6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2F408B6-0E9B-914C-AF2A-3054BDDE0F6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5034009-70E1-1A42-9F6B-FFEB946DD7AF}"/>
              </a:ext>
            </a:extLst>
          </p:cNvPr>
          <p:cNvSpPr>
            <a:spLocks noGrp="1"/>
          </p:cNvSpPr>
          <p:nvPr>
            <p:ph type="dt" sz="half" idx="10"/>
          </p:nvPr>
        </p:nvSpPr>
        <p:spPr/>
        <p:txBody>
          <a:bodyPr/>
          <a:lstStyle/>
          <a:p>
            <a:fld id="{E1B46C87-0E82-6B4E-A5D5-3893C7A9AFB0}" type="datetimeFigureOut">
              <a:rPr kumimoji="1" lang="zh-CN" altLang="en-US" smtClean="0"/>
              <a:t>2020/3/9</a:t>
            </a:fld>
            <a:endParaRPr kumimoji="1" lang="zh-CN" altLang="en-US"/>
          </a:p>
        </p:txBody>
      </p:sp>
      <p:sp>
        <p:nvSpPr>
          <p:cNvPr id="5" name="页脚占位符 4">
            <a:extLst>
              <a:ext uri="{FF2B5EF4-FFF2-40B4-BE49-F238E27FC236}">
                <a16:creationId xmlns:a16="http://schemas.microsoft.com/office/drawing/2014/main" id="{22CA20CB-B218-FB47-AC24-5C8840EE7B3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E182D6E-78CD-424A-A70F-51ECEF92E73A}"/>
              </a:ext>
            </a:extLst>
          </p:cNvPr>
          <p:cNvSpPr>
            <a:spLocks noGrp="1"/>
          </p:cNvSpPr>
          <p:nvPr>
            <p:ph type="sldNum" sz="quarter" idx="12"/>
          </p:nvPr>
        </p:nvSpPr>
        <p:spPr/>
        <p:txBody>
          <a:body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3358122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466934E-6B3E-C944-A803-E297CC9FC83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AFD079B-EDBE-7E42-94F0-AD2112915916}"/>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1768A44-D445-CA4E-8E0C-2961F8C5C74B}"/>
              </a:ext>
            </a:extLst>
          </p:cNvPr>
          <p:cNvSpPr>
            <a:spLocks noGrp="1"/>
          </p:cNvSpPr>
          <p:nvPr>
            <p:ph type="dt" sz="half" idx="10"/>
          </p:nvPr>
        </p:nvSpPr>
        <p:spPr/>
        <p:txBody>
          <a:bodyPr/>
          <a:lstStyle/>
          <a:p>
            <a:fld id="{E1B46C87-0E82-6B4E-A5D5-3893C7A9AFB0}" type="datetimeFigureOut">
              <a:rPr kumimoji="1" lang="zh-CN" altLang="en-US" smtClean="0"/>
              <a:t>2020/3/9</a:t>
            </a:fld>
            <a:endParaRPr kumimoji="1" lang="zh-CN" altLang="en-US"/>
          </a:p>
        </p:txBody>
      </p:sp>
      <p:sp>
        <p:nvSpPr>
          <p:cNvPr id="5" name="页脚占位符 4">
            <a:extLst>
              <a:ext uri="{FF2B5EF4-FFF2-40B4-BE49-F238E27FC236}">
                <a16:creationId xmlns:a16="http://schemas.microsoft.com/office/drawing/2014/main" id="{91198AE7-225C-3F42-B4AA-2FA6C0DBADB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D31BCCF-9865-BB41-92F0-6407611DF711}"/>
              </a:ext>
            </a:extLst>
          </p:cNvPr>
          <p:cNvSpPr>
            <a:spLocks noGrp="1"/>
          </p:cNvSpPr>
          <p:nvPr>
            <p:ph type="sldNum" sz="quarter" idx="12"/>
          </p:nvPr>
        </p:nvSpPr>
        <p:spPr/>
        <p:txBody>
          <a:body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2685321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54F24-A90E-BC42-BA6F-2364DA201BD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CAE908A-5928-F440-ADCA-B2F7907804AB}"/>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7209069-6974-AF4B-9B2E-29A2B54C363C}"/>
              </a:ext>
            </a:extLst>
          </p:cNvPr>
          <p:cNvSpPr>
            <a:spLocks noGrp="1"/>
          </p:cNvSpPr>
          <p:nvPr>
            <p:ph type="dt" sz="half" idx="10"/>
          </p:nvPr>
        </p:nvSpPr>
        <p:spPr/>
        <p:txBody>
          <a:bodyPr/>
          <a:lstStyle/>
          <a:p>
            <a:fld id="{E1B46C87-0E82-6B4E-A5D5-3893C7A9AFB0}" type="datetimeFigureOut">
              <a:rPr kumimoji="1" lang="zh-CN" altLang="en-US" smtClean="0"/>
              <a:t>2020/3/9</a:t>
            </a:fld>
            <a:endParaRPr kumimoji="1" lang="zh-CN" altLang="en-US"/>
          </a:p>
        </p:txBody>
      </p:sp>
      <p:sp>
        <p:nvSpPr>
          <p:cNvPr id="5" name="页脚占位符 4">
            <a:extLst>
              <a:ext uri="{FF2B5EF4-FFF2-40B4-BE49-F238E27FC236}">
                <a16:creationId xmlns:a16="http://schemas.microsoft.com/office/drawing/2014/main" id="{62434FD5-599A-8846-B26A-30C1ADA09EF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988522E-5C13-E044-AFDD-23D71F2B2932}"/>
              </a:ext>
            </a:extLst>
          </p:cNvPr>
          <p:cNvSpPr>
            <a:spLocks noGrp="1"/>
          </p:cNvSpPr>
          <p:nvPr>
            <p:ph type="sldNum" sz="quarter" idx="12"/>
          </p:nvPr>
        </p:nvSpPr>
        <p:spPr/>
        <p:txBody>
          <a:body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1142758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A4B01-D228-284E-B512-B4A94001165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B98FBFE-53F8-4647-B4CD-ACE68F24A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B25CD16B-74BC-4347-8BA4-E13FB75B8686}"/>
              </a:ext>
            </a:extLst>
          </p:cNvPr>
          <p:cNvSpPr>
            <a:spLocks noGrp="1"/>
          </p:cNvSpPr>
          <p:nvPr>
            <p:ph type="dt" sz="half" idx="10"/>
          </p:nvPr>
        </p:nvSpPr>
        <p:spPr/>
        <p:txBody>
          <a:bodyPr/>
          <a:lstStyle/>
          <a:p>
            <a:fld id="{E1B46C87-0E82-6B4E-A5D5-3893C7A9AFB0}" type="datetimeFigureOut">
              <a:rPr kumimoji="1" lang="zh-CN" altLang="en-US" smtClean="0"/>
              <a:t>2020/3/9</a:t>
            </a:fld>
            <a:endParaRPr kumimoji="1" lang="zh-CN" altLang="en-US"/>
          </a:p>
        </p:txBody>
      </p:sp>
      <p:sp>
        <p:nvSpPr>
          <p:cNvPr id="5" name="页脚占位符 4">
            <a:extLst>
              <a:ext uri="{FF2B5EF4-FFF2-40B4-BE49-F238E27FC236}">
                <a16:creationId xmlns:a16="http://schemas.microsoft.com/office/drawing/2014/main" id="{8DCC89F5-705B-8C4D-98CB-85BF295A4EF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9EA1ABB-0152-944E-BE09-0A5996E937DC}"/>
              </a:ext>
            </a:extLst>
          </p:cNvPr>
          <p:cNvSpPr>
            <a:spLocks noGrp="1"/>
          </p:cNvSpPr>
          <p:nvPr>
            <p:ph type="sldNum" sz="quarter" idx="12"/>
          </p:nvPr>
        </p:nvSpPr>
        <p:spPr/>
        <p:txBody>
          <a:body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97593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B3266-B15A-2E4F-9DBA-A048534E133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5C304FA-67D5-C140-AED7-81FBF3CA107A}"/>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8AA237E-9B93-E145-82B9-3EF715FC638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AA52B65-8F81-064B-AC1C-1A56CB18A68F}"/>
              </a:ext>
            </a:extLst>
          </p:cNvPr>
          <p:cNvSpPr>
            <a:spLocks noGrp="1"/>
          </p:cNvSpPr>
          <p:nvPr>
            <p:ph type="dt" sz="half" idx="10"/>
          </p:nvPr>
        </p:nvSpPr>
        <p:spPr/>
        <p:txBody>
          <a:bodyPr/>
          <a:lstStyle/>
          <a:p>
            <a:fld id="{E1B46C87-0E82-6B4E-A5D5-3893C7A9AFB0}" type="datetimeFigureOut">
              <a:rPr kumimoji="1" lang="zh-CN" altLang="en-US" smtClean="0"/>
              <a:t>2020/3/9</a:t>
            </a:fld>
            <a:endParaRPr kumimoji="1" lang="zh-CN" altLang="en-US"/>
          </a:p>
        </p:txBody>
      </p:sp>
      <p:sp>
        <p:nvSpPr>
          <p:cNvPr id="6" name="页脚占位符 5">
            <a:extLst>
              <a:ext uri="{FF2B5EF4-FFF2-40B4-BE49-F238E27FC236}">
                <a16:creationId xmlns:a16="http://schemas.microsoft.com/office/drawing/2014/main" id="{2A8969A8-A560-7940-B659-C3AAAB5858C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FB6E59B-8BCA-FE4C-8DB0-ECF426E45653}"/>
              </a:ext>
            </a:extLst>
          </p:cNvPr>
          <p:cNvSpPr>
            <a:spLocks noGrp="1"/>
          </p:cNvSpPr>
          <p:nvPr>
            <p:ph type="sldNum" sz="quarter" idx="12"/>
          </p:nvPr>
        </p:nvSpPr>
        <p:spPr/>
        <p:txBody>
          <a:body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60591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034DD-A387-3144-825C-08455582C48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FCB69F9-8EA6-EA46-801E-A0D5DC948F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04D6432-8437-7D4A-88BD-70458C72C43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8DB5869-BBFA-6B4F-82BF-C3F3065C64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E103ABE7-E534-9247-A278-3B62D3107F7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1EA227FB-68AF-C447-ACB0-E2A5A9F76810}"/>
              </a:ext>
            </a:extLst>
          </p:cNvPr>
          <p:cNvSpPr>
            <a:spLocks noGrp="1"/>
          </p:cNvSpPr>
          <p:nvPr>
            <p:ph type="dt" sz="half" idx="10"/>
          </p:nvPr>
        </p:nvSpPr>
        <p:spPr/>
        <p:txBody>
          <a:bodyPr/>
          <a:lstStyle/>
          <a:p>
            <a:fld id="{E1B46C87-0E82-6B4E-A5D5-3893C7A9AFB0}" type="datetimeFigureOut">
              <a:rPr kumimoji="1" lang="zh-CN" altLang="en-US" smtClean="0"/>
              <a:t>2020/3/9</a:t>
            </a:fld>
            <a:endParaRPr kumimoji="1" lang="zh-CN" altLang="en-US"/>
          </a:p>
        </p:txBody>
      </p:sp>
      <p:sp>
        <p:nvSpPr>
          <p:cNvPr id="8" name="页脚占位符 7">
            <a:extLst>
              <a:ext uri="{FF2B5EF4-FFF2-40B4-BE49-F238E27FC236}">
                <a16:creationId xmlns:a16="http://schemas.microsoft.com/office/drawing/2014/main" id="{29FC6EA3-C7AB-6140-8E9F-5D7B68D3AD1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CCE988F-C841-7C4A-96E0-DFE481ECF4EF}"/>
              </a:ext>
            </a:extLst>
          </p:cNvPr>
          <p:cNvSpPr>
            <a:spLocks noGrp="1"/>
          </p:cNvSpPr>
          <p:nvPr>
            <p:ph type="sldNum" sz="quarter" idx="12"/>
          </p:nvPr>
        </p:nvSpPr>
        <p:spPr/>
        <p:txBody>
          <a:body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215866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88F5B-435E-F642-90EA-D0FD95A9876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CD8FA68-6D29-8E43-BD8A-5E4BFA51B41A}"/>
              </a:ext>
            </a:extLst>
          </p:cNvPr>
          <p:cNvSpPr>
            <a:spLocks noGrp="1"/>
          </p:cNvSpPr>
          <p:nvPr>
            <p:ph type="dt" sz="half" idx="10"/>
          </p:nvPr>
        </p:nvSpPr>
        <p:spPr/>
        <p:txBody>
          <a:bodyPr/>
          <a:lstStyle/>
          <a:p>
            <a:fld id="{E1B46C87-0E82-6B4E-A5D5-3893C7A9AFB0}" type="datetimeFigureOut">
              <a:rPr kumimoji="1" lang="zh-CN" altLang="en-US" smtClean="0"/>
              <a:t>2020/3/9</a:t>
            </a:fld>
            <a:endParaRPr kumimoji="1" lang="zh-CN" altLang="en-US"/>
          </a:p>
        </p:txBody>
      </p:sp>
      <p:sp>
        <p:nvSpPr>
          <p:cNvPr id="4" name="页脚占位符 3">
            <a:extLst>
              <a:ext uri="{FF2B5EF4-FFF2-40B4-BE49-F238E27FC236}">
                <a16:creationId xmlns:a16="http://schemas.microsoft.com/office/drawing/2014/main" id="{0B813BF2-8AF9-694E-9BA2-6BC6342B9A36}"/>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0909B6A-F23C-944C-92F6-CC19F4AC9CC4}"/>
              </a:ext>
            </a:extLst>
          </p:cNvPr>
          <p:cNvSpPr>
            <a:spLocks noGrp="1"/>
          </p:cNvSpPr>
          <p:nvPr>
            <p:ph type="sldNum" sz="quarter" idx="12"/>
          </p:nvPr>
        </p:nvSpPr>
        <p:spPr/>
        <p:txBody>
          <a:body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3242189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B612B3-E6A5-264C-BB9E-F44A8A1EB067}"/>
              </a:ext>
            </a:extLst>
          </p:cNvPr>
          <p:cNvSpPr>
            <a:spLocks noGrp="1"/>
          </p:cNvSpPr>
          <p:nvPr>
            <p:ph type="dt" sz="half" idx="10"/>
          </p:nvPr>
        </p:nvSpPr>
        <p:spPr/>
        <p:txBody>
          <a:bodyPr/>
          <a:lstStyle/>
          <a:p>
            <a:fld id="{E1B46C87-0E82-6B4E-A5D5-3893C7A9AFB0}" type="datetimeFigureOut">
              <a:rPr kumimoji="1" lang="zh-CN" altLang="en-US" smtClean="0"/>
              <a:t>2020/3/9</a:t>
            </a:fld>
            <a:endParaRPr kumimoji="1" lang="zh-CN" altLang="en-US"/>
          </a:p>
        </p:txBody>
      </p:sp>
      <p:sp>
        <p:nvSpPr>
          <p:cNvPr id="3" name="页脚占位符 2">
            <a:extLst>
              <a:ext uri="{FF2B5EF4-FFF2-40B4-BE49-F238E27FC236}">
                <a16:creationId xmlns:a16="http://schemas.microsoft.com/office/drawing/2014/main" id="{D6E98E98-79D9-814A-8483-04E732BBE3B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2F26DA2-CC3C-BA4B-8756-3153FA20311C}"/>
              </a:ext>
            </a:extLst>
          </p:cNvPr>
          <p:cNvSpPr>
            <a:spLocks noGrp="1"/>
          </p:cNvSpPr>
          <p:nvPr>
            <p:ph type="sldNum" sz="quarter" idx="12"/>
          </p:nvPr>
        </p:nvSpPr>
        <p:spPr/>
        <p:txBody>
          <a:body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1285933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A34A2-5580-2F48-913B-09C6E71EEA2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B72C25E-52B7-674C-9C0F-1935C9D618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AB17D54-0A77-5E44-9EDC-E710CAA7FA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819E061-A280-C644-BBF8-CF8221490580}"/>
              </a:ext>
            </a:extLst>
          </p:cNvPr>
          <p:cNvSpPr>
            <a:spLocks noGrp="1"/>
          </p:cNvSpPr>
          <p:nvPr>
            <p:ph type="dt" sz="half" idx="10"/>
          </p:nvPr>
        </p:nvSpPr>
        <p:spPr/>
        <p:txBody>
          <a:bodyPr/>
          <a:lstStyle/>
          <a:p>
            <a:fld id="{E1B46C87-0E82-6B4E-A5D5-3893C7A9AFB0}" type="datetimeFigureOut">
              <a:rPr kumimoji="1" lang="zh-CN" altLang="en-US" smtClean="0"/>
              <a:t>2020/3/9</a:t>
            </a:fld>
            <a:endParaRPr kumimoji="1" lang="zh-CN" altLang="en-US"/>
          </a:p>
        </p:txBody>
      </p:sp>
      <p:sp>
        <p:nvSpPr>
          <p:cNvPr id="6" name="页脚占位符 5">
            <a:extLst>
              <a:ext uri="{FF2B5EF4-FFF2-40B4-BE49-F238E27FC236}">
                <a16:creationId xmlns:a16="http://schemas.microsoft.com/office/drawing/2014/main" id="{0FAB831C-D64A-3448-A437-0F3C93AA322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B752C94-C662-5244-BEC2-E19B1CE0C777}"/>
              </a:ext>
            </a:extLst>
          </p:cNvPr>
          <p:cNvSpPr>
            <a:spLocks noGrp="1"/>
          </p:cNvSpPr>
          <p:nvPr>
            <p:ph type="sldNum" sz="quarter" idx="12"/>
          </p:nvPr>
        </p:nvSpPr>
        <p:spPr/>
        <p:txBody>
          <a:body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657625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54658-4A29-C74B-AA4B-B41CED27C66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D2623BD-0E43-4D44-9DD0-B14474CB19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BD62CF5-7DDE-7D4F-8D10-6CA16B17D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AEE3286-0BDD-0346-9D2C-080806725D1A}"/>
              </a:ext>
            </a:extLst>
          </p:cNvPr>
          <p:cNvSpPr>
            <a:spLocks noGrp="1"/>
          </p:cNvSpPr>
          <p:nvPr>
            <p:ph type="dt" sz="half" idx="10"/>
          </p:nvPr>
        </p:nvSpPr>
        <p:spPr/>
        <p:txBody>
          <a:bodyPr/>
          <a:lstStyle/>
          <a:p>
            <a:fld id="{E1B46C87-0E82-6B4E-A5D5-3893C7A9AFB0}" type="datetimeFigureOut">
              <a:rPr kumimoji="1" lang="zh-CN" altLang="en-US" smtClean="0"/>
              <a:t>2020/3/9</a:t>
            </a:fld>
            <a:endParaRPr kumimoji="1" lang="zh-CN" altLang="en-US"/>
          </a:p>
        </p:txBody>
      </p:sp>
      <p:sp>
        <p:nvSpPr>
          <p:cNvPr id="6" name="页脚占位符 5">
            <a:extLst>
              <a:ext uri="{FF2B5EF4-FFF2-40B4-BE49-F238E27FC236}">
                <a16:creationId xmlns:a16="http://schemas.microsoft.com/office/drawing/2014/main" id="{8AEB8F19-D063-E046-BC64-D6BA5E82492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2CC73BF-272E-D64F-A73A-2B8626CAE726}"/>
              </a:ext>
            </a:extLst>
          </p:cNvPr>
          <p:cNvSpPr>
            <a:spLocks noGrp="1"/>
          </p:cNvSpPr>
          <p:nvPr>
            <p:ph type="sldNum" sz="quarter" idx="12"/>
          </p:nvPr>
        </p:nvSpPr>
        <p:spPr/>
        <p:txBody>
          <a:body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1340560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C2FEEE6-4501-7942-AEEB-292AAF8145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DFD3068-E655-3142-AEC3-D791627175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81578C5-5BD8-8E42-8504-27C28C538C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46C87-0E82-6B4E-A5D5-3893C7A9AFB0}" type="datetimeFigureOut">
              <a:rPr kumimoji="1" lang="zh-CN" altLang="en-US" smtClean="0"/>
              <a:t>2020/3/9</a:t>
            </a:fld>
            <a:endParaRPr kumimoji="1" lang="zh-CN" altLang="en-US"/>
          </a:p>
        </p:txBody>
      </p:sp>
      <p:sp>
        <p:nvSpPr>
          <p:cNvPr id="5" name="页脚占位符 4">
            <a:extLst>
              <a:ext uri="{FF2B5EF4-FFF2-40B4-BE49-F238E27FC236}">
                <a16:creationId xmlns:a16="http://schemas.microsoft.com/office/drawing/2014/main" id="{4488942A-7E1F-4742-B6C9-179AE31916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C51E67E-9BD2-CA4C-8248-DB82AAADA8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C91142-3377-F74A-BBF9-A9AB97BAE4DC}" type="slidenum">
              <a:rPr kumimoji="1" lang="zh-CN" altLang="en-US" smtClean="0"/>
              <a:t>‹#›</a:t>
            </a:fld>
            <a:endParaRPr kumimoji="1" lang="zh-CN" altLang="en-US"/>
          </a:p>
        </p:txBody>
      </p:sp>
    </p:spTree>
    <p:extLst>
      <p:ext uri="{BB962C8B-B14F-4D97-AF65-F5344CB8AC3E}">
        <p14:creationId xmlns:p14="http://schemas.microsoft.com/office/powerpoint/2010/main" val="274689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yinwang.org/blog-cn/2013/03/26/lisp-dead-aliv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tiobe.com/tiobe-index/"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www.liaoxuefeng.com/wiki/1252599548343744/128050729163164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813A3B-E50B-244B-8451-31790AF7D245}"/>
              </a:ext>
            </a:extLst>
          </p:cNvPr>
          <p:cNvSpPr>
            <a:spLocks noGrp="1"/>
          </p:cNvSpPr>
          <p:nvPr>
            <p:ph type="ctrTitle"/>
          </p:nvPr>
        </p:nvSpPr>
        <p:spPr>
          <a:xfrm>
            <a:off x="1524000" y="868362"/>
            <a:ext cx="9144000" cy="2387600"/>
          </a:xfrm>
        </p:spPr>
        <p:txBody>
          <a:bodyPr>
            <a:normAutofit/>
          </a:bodyPr>
          <a:lstStyle/>
          <a:p>
            <a:r>
              <a:rPr lang="zh-CN" altLang="zh-CN" b="1" dirty="0"/>
              <a:t>面向对象程序设计</a:t>
            </a:r>
            <a:r>
              <a:rPr lang="zh-CN" altLang="zh-CN" b="1" dirty="0">
                <a:effectLst/>
              </a:rPr>
              <a:t> </a:t>
            </a:r>
            <a:br>
              <a:rPr lang="en-US" altLang="zh-CN" dirty="0">
                <a:effectLst/>
              </a:rPr>
            </a:br>
            <a:r>
              <a:rPr lang="en-US" altLang="zh-CN" sz="2800" dirty="0">
                <a:latin typeface="Apple Chancery" panose="03020702040506060504" pitchFamily="66" charset="-79"/>
                <a:cs typeface="Apple Chancery" panose="03020702040506060504" pitchFamily="66" charset="-79"/>
              </a:rPr>
              <a:t>Object Oriented Programming</a:t>
            </a:r>
            <a:r>
              <a:rPr lang="zh-CN" altLang="zh-CN" sz="2800" dirty="0">
                <a:effectLst/>
                <a:latin typeface="Apple Chancery" panose="03020702040506060504" pitchFamily="66" charset="-79"/>
                <a:cs typeface="Apple Chancery" panose="03020702040506060504" pitchFamily="66" charset="-79"/>
              </a:rPr>
              <a:t> </a:t>
            </a:r>
            <a:endParaRPr kumimoji="1" lang="zh-CN" altLang="en-US" sz="2800" dirty="0">
              <a:latin typeface="Apple Chancery" panose="03020702040506060504" pitchFamily="66" charset="-79"/>
              <a:cs typeface="Apple Chancery" panose="03020702040506060504" pitchFamily="66" charset="-79"/>
            </a:endParaRPr>
          </a:p>
        </p:txBody>
      </p:sp>
      <p:sp>
        <p:nvSpPr>
          <p:cNvPr id="3" name="副标题 2">
            <a:extLst>
              <a:ext uri="{FF2B5EF4-FFF2-40B4-BE49-F238E27FC236}">
                <a16:creationId xmlns:a16="http://schemas.microsoft.com/office/drawing/2014/main" id="{CEB1C21F-EAF9-F544-875F-4C51090D0B78}"/>
              </a:ext>
            </a:extLst>
          </p:cNvPr>
          <p:cNvSpPr>
            <a:spLocks noGrp="1"/>
          </p:cNvSpPr>
          <p:nvPr>
            <p:ph type="subTitle" idx="1"/>
          </p:nvPr>
        </p:nvSpPr>
        <p:spPr/>
        <p:txBody>
          <a:bodyPr>
            <a:normAutofit/>
          </a:bodyPr>
          <a:lstStyle/>
          <a:p>
            <a:pPr algn="l"/>
            <a:endParaRPr kumimoji="1" lang="en-US" altLang="zh-CN" dirty="0"/>
          </a:p>
          <a:p>
            <a:r>
              <a:rPr kumimoji="1" lang="zh-CN" altLang="en-US" dirty="0"/>
              <a:t>主讲教师：黄建伟</a:t>
            </a:r>
            <a:endParaRPr kumimoji="1" lang="en-US" altLang="zh-CN" dirty="0"/>
          </a:p>
        </p:txBody>
      </p:sp>
      <p:sp>
        <p:nvSpPr>
          <p:cNvPr id="4" name="文本框 3">
            <a:extLst>
              <a:ext uri="{FF2B5EF4-FFF2-40B4-BE49-F238E27FC236}">
                <a16:creationId xmlns:a16="http://schemas.microsoft.com/office/drawing/2014/main" id="{B1D5E261-CF0F-E149-B3B7-4F446DBB0A17}"/>
              </a:ext>
            </a:extLst>
          </p:cNvPr>
          <p:cNvSpPr txBox="1"/>
          <p:nvPr/>
        </p:nvSpPr>
        <p:spPr>
          <a:xfrm>
            <a:off x="152400" y="191254"/>
            <a:ext cx="4470400" cy="677108"/>
          </a:xfrm>
          <a:prstGeom prst="rect">
            <a:avLst/>
          </a:prstGeom>
          <a:noFill/>
        </p:spPr>
        <p:txBody>
          <a:bodyPr wrap="square" rtlCol="0">
            <a:spAutoFit/>
          </a:bodyPr>
          <a:lstStyle/>
          <a:p>
            <a:r>
              <a:rPr kumimoji="1" lang="zh-CN" altLang="en-US" sz="2000" dirty="0">
                <a:latin typeface="STLiti" panose="02010800040101010101" pitchFamily="2" charset="-122"/>
                <a:ea typeface="STLiti" panose="02010800040101010101" pitchFamily="2" charset="-122"/>
              </a:rPr>
              <a:t>内工大物联网系 专业基础课系列</a:t>
            </a:r>
            <a:endParaRPr kumimoji="1" lang="en-US" altLang="zh-CN" sz="2000" dirty="0">
              <a:latin typeface="STLiti" panose="02010800040101010101" pitchFamily="2" charset="-122"/>
              <a:ea typeface="STLiti" panose="02010800040101010101" pitchFamily="2" charset="-122"/>
            </a:endParaRPr>
          </a:p>
          <a:p>
            <a:endParaRPr kumimoji="1" lang="zh-CN" altLang="en-US" dirty="0"/>
          </a:p>
        </p:txBody>
      </p:sp>
    </p:spTree>
    <p:extLst>
      <p:ext uri="{BB962C8B-B14F-4D97-AF65-F5344CB8AC3E}">
        <p14:creationId xmlns:p14="http://schemas.microsoft.com/office/powerpoint/2010/main" val="3548010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1026">
            <a:extLst>
              <a:ext uri="{FF2B5EF4-FFF2-40B4-BE49-F238E27FC236}">
                <a16:creationId xmlns:a16="http://schemas.microsoft.com/office/drawing/2014/main" id="{2D848388-55B3-4741-811A-CED27F0967E0}"/>
              </a:ext>
            </a:extLst>
          </p:cNvPr>
          <p:cNvSpPr txBox="1">
            <a:spLocks noChangeArrowheads="1"/>
          </p:cNvSpPr>
          <p:nvPr/>
        </p:nvSpPr>
        <p:spPr bwMode="auto">
          <a:xfrm>
            <a:off x="457199" y="271670"/>
            <a:ext cx="11430001"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4000" dirty="0">
                <a:latin typeface="Times New Roman" panose="02020603050405020304" pitchFamily="18" charset="0"/>
              </a:rPr>
              <a:t>语言的执行</a:t>
            </a:r>
          </a:p>
          <a:p>
            <a:r>
              <a:rPr lang="zh-CN" altLang="en-US" sz="3600" dirty="0">
                <a:solidFill>
                  <a:schemeClr val="folHlink"/>
                </a:solidFill>
                <a:latin typeface="Times New Roman" panose="02020603050405020304" pitchFamily="18" charset="0"/>
              </a:rPr>
              <a:t>		</a:t>
            </a:r>
          </a:p>
        </p:txBody>
      </p:sp>
      <p:pic>
        <p:nvPicPr>
          <p:cNvPr id="64515" name="Picture 1027">
            <a:extLst>
              <a:ext uri="{FF2B5EF4-FFF2-40B4-BE49-F238E27FC236}">
                <a16:creationId xmlns:a16="http://schemas.microsoft.com/office/drawing/2014/main" id="{7CFF00A8-0757-604E-8C25-5F8298D0C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800" y="1338470"/>
            <a:ext cx="2997200" cy="4953000"/>
          </a:xfrm>
          <a:prstGeom prst="rect">
            <a:avLst/>
          </a:prstGeom>
          <a:noFill/>
          <a:extLst>
            <a:ext uri="{909E8E84-426E-40DD-AFC4-6F175D3DCCD1}">
              <a14:hiddenFill xmlns:a14="http://schemas.microsoft.com/office/drawing/2010/main">
                <a:solidFill>
                  <a:srgbClr val="FFFFFF"/>
                </a:solidFill>
              </a14:hiddenFill>
            </a:ext>
          </a:extLst>
        </p:spPr>
      </p:pic>
      <p:sp>
        <p:nvSpPr>
          <p:cNvPr id="64516" name="Text Box 1028">
            <a:extLst>
              <a:ext uri="{FF2B5EF4-FFF2-40B4-BE49-F238E27FC236}">
                <a16:creationId xmlns:a16="http://schemas.microsoft.com/office/drawing/2014/main" id="{B945C708-29A7-814B-94C2-2D50535C1371}"/>
              </a:ext>
            </a:extLst>
          </p:cNvPr>
          <p:cNvSpPr txBox="1">
            <a:spLocks noChangeArrowheads="1"/>
          </p:cNvSpPr>
          <p:nvPr/>
        </p:nvSpPr>
        <p:spPr bwMode="auto">
          <a:xfrm>
            <a:off x="8504992" y="3078164"/>
            <a:ext cx="677108" cy="207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3200" dirty="0">
                <a:solidFill>
                  <a:schemeClr val="folHlink"/>
                </a:solidFill>
              </a:rPr>
              <a:t>编 译 过 程</a:t>
            </a:r>
          </a:p>
        </p:txBody>
      </p:sp>
    </p:spTree>
    <p:extLst>
      <p:ext uri="{BB962C8B-B14F-4D97-AF65-F5344CB8AC3E}">
        <p14:creationId xmlns:p14="http://schemas.microsoft.com/office/powerpoint/2010/main" val="3072674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050">
            <a:extLst>
              <a:ext uri="{FF2B5EF4-FFF2-40B4-BE49-F238E27FC236}">
                <a16:creationId xmlns:a16="http://schemas.microsoft.com/office/drawing/2014/main" id="{17FA01E3-F866-6840-9A11-9A471DB63378}"/>
              </a:ext>
            </a:extLst>
          </p:cNvPr>
          <p:cNvSpPr txBox="1">
            <a:spLocks noChangeArrowheads="1"/>
          </p:cNvSpPr>
          <p:nvPr/>
        </p:nvSpPr>
        <p:spPr bwMode="auto">
          <a:xfrm>
            <a:off x="490330" y="1465607"/>
            <a:ext cx="10906540" cy="987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pPr>
            <a:r>
              <a:rPr lang="en-US" altLang="zh-CN" dirty="0">
                <a:latin typeface="宋体" panose="02010600030101010101" pitchFamily="2" charset="-122"/>
              </a:rPr>
              <a:t>    </a:t>
            </a:r>
            <a:r>
              <a:rPr lang="zh-CN" altLang="en-US" dirty="0">
                <a:latin typeface="宋体" panose="02010600030101010101" pitchFamily="2" charset="-122"/>
              </a:rPr>
              <a:t>对于</a:t>
            </a:r>
            <a:r>
              <a:rPr lang="zh-CN" altLang="en-US" dirty="0">
                <a:latin typeface="Times New Roman" panose="02020603050405020304" pitchFamily="18" charset="0"/>
              </a:rPr>
              <a:t>“</a:t>
            </a:r>
            <a:r>
              <a:rPr lang="zh-CN" altLang="en-US" dirty="0">
                <a:latin typeface="宋体" panose="02010600030101010101" pitchFamily="2" charset="-122"/>
              </a:rPr>
              <a:t>解释执行</a:t>
            </a:r>
            <a:r>
              <a:rPr lang="zh-CN" altLang="en-US" dirty="0">
                <a:latin typeface="Times New Roman" panose="02020603050405020304" pitchFamily="18" charset="0"/>
              </a:rPr>
              <a:t>”</a:t>
            </a:r>
            <a:r>
              <a:rPr lang="zh-CN" altLang="en-US" dirty="0">
                <a:latin typeface="宋体" panose="02010600030101010101" pitchFamily="2" charset="-122"/>
              </a:rPr>
              <a:t> 方式，人们实现了一种称为</a:t>
            </a:r>
            <a:r>
              <a:rPr lang="zh-CN" altLang="en-US" dirty="0">
                <a:latin typeface="Times New Roman" panose="02020603050405020304" pitchFamily="18" charset="0"/>
              </a:rPr>
              <a:t>“</a:t>
            </a:r>
            <a:r>
              <a:rPr lang="zh-CN" altLang="en-US" dirty="0">
                <a:latin typeface="宋体" panose="02010600030101010101" pitchFamily="2" charset="-122"/>
              </a:rPr>
              <a:t>解释器</a:t>
            </a:r>
            <a:r>
              <a:rPr lang="zh-CN" altLang="en-US" dirty="0">
                <a:latin typeface="Times New Roman" panose="02020603050405020304" pitchFamily="18" charset="0"/>
              </a:rPr>
              <a:t>”</a:t>
            </a:r>
            <a:r>
              <a:rPr lang="zh-CN" altLang="en-US" dirty="0">
                <a:latin typeface="宋体" panose="02010600030101010101" pitchFamily="2" charset="-122"/>
              </a:rPr>
              <a:t>（</a:t>
            </a:r>
            <a:r>
              <a:rPr lang="en-US" altLang="zh-CN" dirty="0">
                <a:latin typeface="Times New Roman" panose="02020603050405020304" pitchFamily="18" charset="0"/>
              </a:rPr>
              <a:t>Interpreter</a:t>
            </a:r>
            <a:r>
              <a:rPr lang="zh-CN" altLang="en-US" dirty="0">
                <a:latin typeface="宋体" panose="02010600030101010101" pitchFamily="2" charset="-122"/>
              </a:rPr>
              <a:t>）的软件来完成转换工作。解释器在工作方式上与编译器不同，它不对源程序进行翻译，而是直接对源程序的语句进行分析和解释，实现源程序所描述的功能。</a:t>
            </a:r>
          </a:p>
        </p:txBody>
      </p:sp>
      <p:sp>
        <p:nvSpPr>
          <p:cNvPr id="65539" name="Text Box 2051">
            <a:extLst>
              <a:ext uri="{FF2B5EF4-FFF2-40B4-BE49-F238E27FC236}">
                <a16:creationId xmlns:a16="http://schemas.microsoft.com/office/drawing/2014/main" id="{D1428250-CA2E-1A44-ACD4-08789E3F48BC}"/>
              </a:ext>
            </a:extLst>
          </p:cNvPr>
          <p:cNvSpPr txBox="1">
            <a:spLocks noChangeArrowheads="1"/>
          </p:cNvSpPr>
          <p:nvPr/>
        </p:nvSpPr>
        <p:spPr bwMode="auto">
          <a:xfrm>
            <a:off x="490330" y="457200"/>
            <a:ext cx="643714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4000" dirty="0">
                <a:latin typeface="Times New Roman" panose="02020603050405020304" pitchFamily="18" charset="0"/>
              </a:rPr>
              <a:t>语言的执行</a:t>
            </a:r>
            <a:endParaRPr lang="zh-CN" altLang="en-US" sz="3600" dirty="0">
              <a:solidFill>
                <a:schemeClr val="folHlink"/>
              </a:solidFill>
              <a:latin typeface="Times New Roman" panose="02020603050405020304" pitchFamily="18" charset="0"/>
            </a:endParaRPr>
          </a:p>
        </p:txBody>
      </p:sp>
      <p:pic>
        <p:nvPicPr>
          <p:cNvPr id="65540" name="Picture 2052">
            <a:extLst>
              <a:ext uri="{FF2B5EF4-FFF2-40B4-BE49-F238E27FC236}">
                <a16:creationId xmlns:a16="http://schemas.microsoft.com/office/drawing/2014/main" id="{6F8D5C68-7D7B-C741-A288-0DC879FAE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757499"/>
            <a:ext cx="3886200" cy="3168650"/>
          </a:xfrm>
          <a:prstGeom prst="rect">
            <a:avLst/>
          </a:prstGeom>
          <a:noFill/>
          <a:extLst>
            <a:ext uri="{909E8E84-426E-40DD-AFC4-6F175D3DCCD1}">
              <a14:hiddenFill xmlns:a14="http://schemas.microsoft.com/office/drawing/2010/main">
                <a:solidFill>
                  <a:srgbClr val="FFFFFF"/>
                </a:solidFill>
              </a14:hiddenFill>
            </a:ext>
          </a:extLst>
        </p:spPr>
      </p:pic>
      <p:sp>
        <p:nvSpPr>
          <p:cNvPr id="65541" name="Text Box 2053">
            <a:extLst>
              <a:ext uri="{FF2B5EF4-FFF2-40B4-BE49-F238E27FC236}">
                <a16:creationId xmlns:a16="http://schemas.microsoft.com/office/drawing/2014/main" id="{635072FB-68A4-A44A-8315-953D1C77D7BA}"/>
              </a:ext>
            </a:extLst>
          </p:cNvPr>
          <p:cNvSpPr txBox="1">
            <a:spLocks noChangeArrowheads="1"/>
          </p:cNvSpPr>
          <p:nvPr/>
        </p:nvSpPr>
        <p:spPr bwMode="auto">
          <a:xfrm>
            <a:off x="8504992" y="2757499"/>
            <a:ext cx="677108" cy="3480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p>
            <a:r>
              <a:rPr lang="zh-CN" altLang="en-US" sz="3200" dirty="0">
                <a:solidFill>
                  <a:schemeClr val="folHlink"/>
                </a:solidFill>
              </a:rPr>
              <a:t>解 释 过 程</a:t>
            </a:r>
          </a:p>
        </p:txBody>
      </p:sp>
    </p:spTree>
    <p:extLst>
      <p:ext uri="{BB962C8B-B14F-4D97-AF65-F5344CB8AC3E}">
        <p14:creationId xmlns:p14="http://schemas.microsoft.com/office/powerpoint/2010/main" val="169404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F06AB-3923-624F-ADE0-61193E697373}"/>
              </a:ext>
            </a:extLst>
          </p:cNvPr>
          <p:cNvSpPr>
            <a:spLocks noGrp="1"/>
          </p:cNvSpPr>
          <p:nvPr>
            <p:ph type="title"/>
          </p:nvPr>
        </p:nvSpPr>
        <p:spPr/>
        <p:txBody>
          <a:bodyPr/>
          <a:lstStyle/>
          <a:p>
            <a:r>
              <a:rPr kumimoji="1" lang="zh-CN" altLang="en-US" dirty="0"/>
              <a:t>语言的范式</a:t>
            </a:r>
          </a:p>
        </p:txBody>
      </p:sp>
      <p:sp>
        <p:nvSpPr>
          <p:cNvPr id="3" name="内容占位符 2">
            <a:extLst>
              <a:ext uri="{FF2B5EF4-FFF2-40B4-BE49-F238E27FC236}">
                <a16:creationId xmlns:a16="http://schemas.microsoft.com/office/drawing/2014/main" id="{9988375A-9267-F845-BEA5-DBC3A044C619}"/>
              </a:ext>
            </a:extLst>
          </p:cNvPr>
          <p:cNvSpPr>
            <a:spLocks noGrp="1"/>
          </p:cNvSpPr>
          <p:nvPr>
            <p:ph idx="1"/>
          </p:nvPr>
        </p:nvSpPr>
        <p:spPr/>
        <p:txBody>
          <a:bodyPr/>
          <a:lstStyle/>
          <a:p>
            <a:pPr marL="0" indent="0">
              <a:buNone/>
            </a:pPr>
            <a:r>
              <a:rPr lang="zh-CN" altLang="en-US" dirty="0"/>
              <a:t>程序设计语言的种类：</a:t>
            </a:r>
          </a:p>
          <a:p>
            <a:pPr lvl="1">
              <a:lnSpc>
                <a:spcPct val="140000"/>
              </a:lnSpc>
              <a:buClr>
                <a:schemeClr val="folHlink"/>
              </a:buClr>
              <a:buFont typeface="Wingdings" pitchFamily="2" charset="2"/>
              <a:buChar char="q"/>
            </a:pPr>
            <a:r>
              <a:rPr lang="zh-CN" altLang="en-US" sz="2800" b="0" dirty="0"/>
              <a:t> 命令式：结构化编程</a:t>
            </a:r>
          </a:p>
          <a:p>
            <a:pPr lvl="1">
              <a:lnSpc>
                <a:spcPct val="140000"/>
              </a:lnSpc>
              <a:buClr>
                <a:schemeClr val="folHlink"/>
              </a:buClr>
              <a:buFont typeface="Wingdings" pitchFamily="2" charset="2"/>
              <a:buChar char="q"/>
            </a:pPr>
            <a:r>
              <a:rPr lang="zh-CN" altLang="en-US" sz="2800" b="0" dirty="0"/>
              <a:t> 面向对象：工程复用、方法复用（设计模式？）</a:t>
            </a:r>
            <a:endParaRPr lang="en-US" altLang="zh-CN" sz="2800" b="0" dirty="0"/>
          </a:p>
          <a:p>
            <a:pPr lvl="1">
              <a:lnSpc>
                <a:spcPct val="140000"/>
              </a:lnSpc>
              <a:buClr>
                <a:schemeClr val="folHlink"/>
              </a:buClr>
              <a:buFont typeface="Wingdings" pitchFamily="2" charset="2"/>
              <a:buChar char="q"/>
            </a:pPr>
            <a:r>
              <a:rPr lang="zh-CN" altLang="en-US" sz="2800" b="0" dirty="0"/>
              <a:t> 函数式：不变性、惰性求值、柯里化</a:t>
            </a:r>
          </a:p>
          <a:p>
            <a:pPr marL="0" indent="0">
              <a:buNone/>
            </a:pPr>
            <a:endParaRPr kumimoji="1" lang="zh-CN" altLang="en-US" dirty="0"/>
          </a:p>
        </p:txBody>
      </p:sp>
    </p:spTree>
    <p:extLst>
      <p:ext uri="{BB962C8B-B14F-4D97-AF65-F5344CB8AC3E}">
        <p14:creationId xmlns:p14="http://schemas.microsoft.com/office/powerpoint/2010/main" val="2124795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75445-669C-2642-8FC0-61E0DD3217CE}"/>
              </a:ext>
            </a:extLst>
          </p:cNvPr>
          <p:cNvSpPr>
            <a:spLocks noGrp="1"/>
          </p:cNvSpPr>
          <p:nvPr>
            <p:ph type="title"/>
          </p:nvPr>
        </p:nvSpPr>
        <p:spPr/>
        <p:txBody>
          <a:bodyPr/>
          <a:lstStyle/>
          <a:p>
            <a:r>
              <a:rPr kumimoji="1" lang="zh-CN" altLang="en-US" dirty="0"/>
              <a:t>历史上的语言</a:t>
            </a:r>
          </a:p>
        </p:txBody>
      </p:sp>
      <p:sp>
        <p:nvSpPr>
          <p:cNvPr id="3" name="内容占位符 2">
            <a:extLst>
              <a:ext uri="{FF2B5EF4-FFF2-40B4-BE49-F238E27FC236}">
                <a16:creationId xmlns:a16="http://schemas.microsoft.com/office/drawing/2014/main" id="{90DD8BE2-6B78-F842-BDFA-EA6335186528}"/>
              </a:ext>
            </a:extLst>
          </p:cNvPr>
          <p:cNvSpPr>
            <a:spLocks noGrp="1"/>
          </p:cNvSpPr>
          <p:nvPr>
            <p:ph idx="1"/>
          </p:nvPr>
        </p:nvSpPr>
        <p:spPr/>
        <p:txBody>
          <a:bodyPr>
            <a:normAutofit fontScale="85000" lnSpcReduction="20000"/>
          </a:bodyPr>
          <a:lstStyle/>
          <a:p>
            <a:pPr>
              <a:lnSpc>
                <a:spcPct val="120000"/>
              </a:lnSpc>
              <a:buClr>
                <a:schemeClr val="folHlink"/>
              </a:buClr>
              <a:buFont typeface="Wingdings" pitchFamily="2" charset="2"/>
              <a:buChar char="q"/>
            </a:pPr>
            <a:r>
              <a:rPr lang="en-US" altLang="zh-CN" b="0" dirty="0">
                <a:latin typeface="Times New Roman" panose="02020603050405020304" pitchFamily="18" charset="0"/>
              </a:rPr>
              <a:t> FORTRAN(</a:t>
            </a:r>
            <a:r>
              <a:rPr lang="en-US" altLang="zh-CN" b="0" dirty="0" err="1">
                <a:latin typeface="Times New Roman" panose="02020603050405020304" pitchFamily="18" charset="0"/>
              </a:rPr>
              <a:t>FORmular</a:t>
            </a:r>
            <a:r>
              <a:rPr lang="en-US" altLang="zh-CN" b="0" dirty="0">
                <a:latin typeface="Times New Roman" panose="02020603050405020304" pitchFamily="18" charset="0"/>
              </a:rPr>
              <a:t> </a:t>
            </a:r>
            <a:r>
              <a:rPr lang="en-US" altLang="zh-CN" b="0" dirty="0" err="1">
                <a:latin typeface="Times New Roman" panose="02020603050405020304" pitchFamily="18" charset="0"/>
              </a:rPr>
              <a:t>TRANslation</a:t>
            </a:r>
            <a:r>
              <a:rPr lang="en-US" altLang="zh-CN" b="0" dirty="0">
                <a:latin typeface="Times New Roman" panose="02020603050405020304" pitchFamily="18" charset="0"/>
              </a:rPr>
              <a:t>)</a:t>
            </a:r>
            <a:r>
              <a:rPr lang="zh-CN" altLang="en-US" b="0" dirty="0">
                <a:latin typeface="Times New Roman" panose="02020603050405020304" pitchFamily="18" charset="0"/>
              </a:rPr>
              <a:t>语言，</a:t>
            </a:r>
            <a:r>
              <a:rPr lang="en-US" altLang="zh-CN" b="0" dirty="0">
                <a:latin typeface="Times New Roman" panose="02020603050405020304" pitchFamily="18" charset="0"/>
              </a:rPr>
              <a:t>HPF</a:t>
            </a:r>
            <a:r>
              <a:rPr lang="zh-CN" altLang="en-US" b="0" dirty="0">
                <a:latin typeface="Times New Roman" panose="02020603050405020304" pitchFamily="18" charset="0"/>
              </a:rPr>
              <a:t>：</a:t>
            </a:r>
            <a:r>
              <a:rPr lang="en-US" altLang="zh-CN" b="0" dirty="0">
                <a:latin typeface="Times New Roman" panose="02020603050405020304" pitchFamily="18" charset="0"/>
              </a:rPr>
              <a:t>IBM</a:t>
            </a:r>
            <a:r>
              <a:rPr lang="zh-CN" altLang="en-US" b="0" dirty="0">
                <a:latin typeface="Times New Roman" panose="02020603050405020304" pitchFamily="18" charset="0"/>
              </a:rPr>
              <a:t>，</a:t>
            </a:r>
            <a:r>
              <a:rPr lang="en-US" altLang="zh-CN" b="0" dirty="0">
                <a:latin typeface="Times New Roman" panose="02020603050405020304" pitchFamily="18" charset="0"/>
              </a:rPr>
              <a:t>1950</a:t>
            </a:r>
          </a:p>
          <a:p>
            <a:pPr>
              <a:lnSpc>
                <a:spcPct val="120000"/>
              </a:lnSpc>
              <a:buClr>
                <a:schemeClr val="folHlink"/>
              </a:buClr>
              <a:buFont typeface="Wingdings" pitchFamily="2" charset="2"/>
              <a:buChar char="q"/>
            </a:pPr>
            <a:r>
              <a:rPr lang="zh-CN" altLang="en-US" b="0" dirty="0">
                <a:latin typeface="Times New Roman" panose="02020603050405020304" pitchFamily="18" charset="0"/>
              </a:rPr>
              <a:t> </a:t>
            </a:r>
            <a:r>
              <a:rPr lang="en-US" altLang="zh-CN" b="0" dirty="0">
                <a:solidFill>
                  <a:srgbClr val="FF0000"/>
                </a:solidFill>
                <a:latin typeface="Times New Roman" panose="02020603050405020304" pitchFamily="18" charset="0"/>
              </a:rPr>
              <a:t>Lisp</a:t>
            </a:r>
            <a:r>
              <a:rPr lang="zh-CN" altLang="en-US" b="0" dirty="0">
                <a:solidFill>
                  <a:srgbClr val="FF0000"/>
                </a:solidFill>
                <a:latin typeface="Times New Roman" panose="02020603050405020304" pitchFamily="18" charset="0"/>
              </a:rPr>
              <a:t> </a:t>
            </a:r>
            <a:r>
              <a:rPr lang="en-US" altLang="zh-CN" b="0" dirty="0">
                <a:solidFill>
                  <a:srgbClr val="FF0000"/>
                </a:solidFill>
                <a:latin typeface="Times New Roman" panose="02020603050405020304" pitchFamily="18" charset="0"/>
              </a:rPr>
              <a:t>(</a:t>
            </a:r>
            <a:r>
              <a:rPr lang="en-US" altLang="zh-CN" dirty="0" err="1">
                <a:solidFill>
                  <a:srgbClr val="FF0000"/>
                </a:solidFill>
              </a:rPr>
              <a:t>LISt</a:t>
            </a:r>
            <a:r>
              <a:rPr lang="en-US" altLang="zh-CN" dirty="0">
                <a:solidFill>
                  <a:srgbClr val="FF0000"/>
                </a:solidFill>
              </a:rPr>
              <a:t> Processor</a:t>
            </a:r>
            <a:r>
              <a:rPr lang="en-US" altLang="zh-CN" b="0" dirty="0">
                <a:solidFill>
                  <a:srgbClr val="FF0000"/>
                </a:solidFill>
                <a:latin typeface="Times New Roman" panose="02020603050405020304" pitchFamily="18" charset="0"/>
              </a:rPr>
              <a:t>)</a:t>
            </a:r>
            <a:r>
              <a:rPr lang="zh-CN" altLang="en-US" b="0" dirty="0">
                <a:solidFill>
                  <a:srgbClr val="FF0000"/>
                </a:solidFill>
                <a:latin typeface="Times New Roman" panose="02020603050405020304" pitchFamily="18" charset="0"/>
              </a:rPr>
              <a:t>语言</a:t>
            </a:r>
            <a:r>
              <a:rPr lang="zh-CN" altLang="en-US" b="0" dirty="0">
                <a:latin typeface="Times New Roman" panose="02020603050405020304" pitchFamily="18" charset="0"/>
              </a:rPr>
              <a:t>，</a:t>
            </a:r>
            <a:r>
              <a:rPr lang="en-US" altLang="zh-CN" dirty="0"/>
              <a:t> John McCarthy</a:t>
            </a:r>
            <a:r>
              <a:rPr lang="zh-CN" altLang="en-US" dirty="0"/>
              <a:t> 麻省理工学院 </a:t>
            </a:r>
            <a:r>
              <a:rPr lang="en-US" altLang="zh-CN" dirty="0"/>
              <a:t>1958</a:t>
            </a:r>
            <a:endParaRPr lang="en-US" altLang="zh-CN" b="0" dirty="0">
              <a:latin typeface="Times New Roman" panose="02020603050405020304" pitchFamily="18" charset="0"/>
            </a:endParaRPr>
          </a:p>
          <a:p>
            <a:pPr>
              <a:lnSpc>
                <a:spcPct val="120000"/>
              </a:lnSpc>
              <a:buClr>
                <a:schemeClr val="folHlink"/>
              </a:buClr>
              <a:buFont typeface="Wingdings" pitchFamily="2" charset="2"/>
              <a:buChar char="q"/>
            </a:pPr>
            <a:r>
              <a:rPr lang="en-US" altLang="zh-CN" b="0" dirty="0">
                <a:latin typeface="Times New Roman" panose="02020603050405020304" pitchFamily="18" charset="0"/>
              </a:rPr>
              <a:t> </a:t>
            </a:r>
            <a:r>
              <a:rPr lang="en-US" altLang="zh-CN" b="0" dirty="0">
                <a:solidFill>
                  <a:srgbClr val="FF0000"/>
                </a:solidFill>
                <a:latin typeface="Times New Roman" panose="02020603050405020304" pitchFamily="18" charset="0"/>
              </a:rPr>
              <a:t>Pascal</a:t>
            </a:r>
            <a:r>
              <a:rPr lang="zh-CN" altLang="en-US" b="0" dirty="0">
                <a:solidFill>
                  <a:srgbClr val="FF0000"/>
                </a:solidFill>
                <a:latin typeface="Times New Roman" panose="02020603050405020304" pitchFamily="18" charset="0"/>
              </a:rPr>
              <a:t>语言</a:t>
            </a:r>
            <a:r>
              <a:rPr lang="zh-CN" altLang="en-US" b="0" dirty="0">
                <a:latin typeface="Times New Roman" panose="02020603050405020304" pitchFamily="18" charset="0"/>
              </a:rPr>
              <a:t>：</a:t>
            </a:r>
            <a:r>
              <a:rPr lang="en-US" altLang="zh-CN" b="0" dirty="0" err="1">
                <a:latin typeface="Times New Roman" panose="02020603050405020304" pitchFamily="18" charset="0"/>
              </a:rPr>
              <a:t>N.Wirth</a:t>
            </a:r>
            <a:r>
              <a:rPr lang="zh-CN" altLang="en-US" b="0" dirty="0">
                <a:latin typeface="Times New Roman" panose="02020603050405020304" pitchFamily="18" charset="0"/>
              </a:rPr>
              <a:t>，</a:t>
            </a:r>
            <a:r>
              <a:rPr lang="en-US" altLang="zh-CN" b="0" dirty="0">
                <a:latin typeface="Times New Roman" panose="02020603050405020304" pitchFamily="18" charset="0"/>
              </a:rPr>
              <a:t>1968</a:t>
            </a:r>
            <a:r>
              <a:rPr lang="zh-CN" altLang="en-US" b="0" dirty="0">
                <a:latin typeface="Times New Roman" panose="02020603050405020304" pitchFamily="18" charset="0"/>
              </a:rPr>
              <a:t>，</a:t>
            </a:r>
            <a:r>
              <a:rPr lang="en-US" altLang="zh-CN" b="0" dirty="0">
                <a:latin typeface="Times New Roman" panose="02020603050405020304" pitchFamily="18" charset="0"/>
              </a:rPr>
              <a:t>(Delphi</a:t>
            </a:r>
            <a:r>
              <a:rPr lang="zh-CN" altLang="en-US" b="0" dirty="0">
                <a:latin typeface="Times New Roman" panose="02020603050405020304" pitchFamily="18" charset="0"/>
              </a:rPr>
              <a:t>，</a:t>
            </a:r>
            <a:r>
              <a:rPr lang="en-US" altLang="zh-CN" b="0" dirty="0">
                <a:latin typeface="Times New Roman" panose="02020603050405020304" pitchFamily="18" charset="0"/>
              </a:rPr>
              <a:t>Borland)</a:t>
            </a:r>
          </a:p>
          <a:p>
            <a:pPr>
              <a:lnSpc>
                <a:spcPct val="120000"/>
              </a:lnSpc>
              <a:buClr>
                <a:schemeClr val="folHlink"/>
              </a:buClr>
              <a:buFont typeface="Wingdings" pitchFamily="2" charset="2"/>
              <a:buChar char="q"/>
            </a:pPr>
            <a:r>
              <a:rPr lang="en-US" altLang="zh-CN" b="0" dirty="0">
                <a:latin typeface="Times New Roman" panose="02020603050405020304" pitchFamily="18" charset="0"/>
              </a:rPr>
              <a:t> COBOL(</a:t>
            </a:r>
            <a:r>
              <a:rPr lang="en-US" altLang="zh-CN" b="0" dirty="0" err="1">
                <a:latin typeface="Times New Roman" panose="02020603050405020304" pitchFamily="18" charset="0"/>
              </a:rPr>
              <a:t>COmmon</a:t>
            </a:r>
            <a:r>
              <a:rPr lang="en-US" altLang="zh-CN" b="0" dirty="0">
                <a:latin typeface="Times New Roman" panose="02020603050405020304" pitchFamily="18" charset="0"/>
              </a:rPr>
              <a:t> Business Oriented Language)</a:t>
            </a:r>
            <a:r>
              <a:rPr lang="zh-CN" altLang="en-US" b="0" dirty="0">
                <a:latin typeface="Times New Roman" panose="02020603050405020304" pitchFamily="18" charset="0"/>
              </a:rPr>
              <a:t>语言： 美国国防部，</a:t>
            </a:r>
            <a:r>
              <a:rPr lang="en-US" altLang="zh-CN" b="0" dirty="0">
                <a:latin typeface="Times New Roman" panose="02020603050405020304" pitchFamily="18" charset="0"/>
              </a:rPr>
              <a:t>1960</a:t>
            </a:r>
          </a:p>
          <a:p>
            <a:pPr>
              <a:lnSpc>
                <a:spcPct val="120000"/>
              </a:lnSpc>
              <a:buClr>
                <a:schemeClr val="folHlink"/>
              </a:buClr>
              <a:buFont typeface="Wingdings" pitchFamily="2" charset="2"/>
              <a:buChar char="q"/>
            </a:pPr>
            <a:r>
              <a:rPr lang="en-US" altLang="zh-CN" b="0" dirty="0">
                <a:latin typeface="Times New Roman" panose="02020603050405020304" pitchFamily="18" charset="0"/>
              </a:rPr>
              <a:t> </a:t>
            </a:r>
            <a:r>
              <a:rPr lang="en-US" altLang="zh-CN" b="0" dirty="0">
                <a:solidFill>
                  <a:srgbClr val="FF0000"/>
                </a:solidFill>
                <a:latin typeface="Times New Roman" panose="02020603050405020304" pitchFamily="18" charset="0"/>
              </a:rPr>
              <a:t>C</a:t>
            </a:r>
            <a:r>
              <a:rPr lang="zh-CN" altLang="en-US" b="0" dirty="0">
                <a:latin typeface="Times New Roman" panose="02020603050405020304" pitchFamily="18" charset="0"/>
              </a:rPr>
              <a:t>和</a:t>
            </a:r>
            <a:r>
              <a:rPr lang="en-US" altLang="zh-CN" b="0" dirty="0">
                <a:latin typeface="Times New Roman" panose="02020603050405020304" pitchFamily="18" charset="0"/>
              </a:rPr>
              <a:t>C++</a:t>
            </a:r>
            <a:r>
              <a:rPr lang="zh-CN" altLang="en-US" b="0" dirty="0">
                <a:latin typeface="Times New Roman" panose="02020603050405020304" pitchFamily="18" charset="0"/>
              </a:rPr>
              <a:t>语言：</a:t>
            </a:r>
            <a:r>
              <a:rPr lang="en-US" altLang="zh-CN" b="0" dirty="0">
                <a:latin typeface="Times New Roman" panose="02020603050405020304" pitchFamily="18" charset="0"/>
              </a:rPr>
              <a:t>Dennis </a:t>
            </a:r>
            <a:r>
              <a:rPr lang="en-US" altLang="zh-CN" b="0" dirty="0" err="1">
                <a:latin typeface="Times New Roman" panose="02020603050405020304" pitchFamily="18" charset="0"/>
              </a:rPr>
              <a:t>Retchie</a:t>
            </a:r>
            <a:r>
              <a:rPr lang="en-US" altLang="zh-CN" b="0" dirty="0">
                <a:latin typeface="Times New Roman" panose="02020603050405020304" pitchFamily="18" charset="0"/>
              </a:rPr>
              <a:t> 1972; Bjarne Stroustrup,1983, Bell</a:t>
            </a:r>
          </a:p>
          <a:p>
            <a:pPr>
              <a:lnSpc>
                <a:spcPct val="120000"/>
              </a:lnSpc>
              <a:buClr>
                <a:schemeClr val="folHlink"/>
              </a:buClr>
              <a:buFont typeface="Wingdings" pitchFamily="2" charset="2"/>
              <a:buChar char="q"/>
            </a:pPr>
            <a:r>
              <a:rPr lang="en-US" altLang="zh-CN" b="0" dirty="0">
                <a:latin typeface="Times New Roman" panose="02020603050405020304" pitchFamily="18" charset="0"/>
              </a:rPr>
              <a:t> Basic(Beginner's All-purpose Symbolic Instruction Code)</a:t>
            </a:r>
            <a:r>
              <a:rPr lang="zh-CN" altLang="en-US" b="0" dirty="0">
                <a:latin typeface="Times New Roman" panose="02020603050405020304" pitchFamily="18" charset="0"/>
              </a:rPr>
              <a:t>语言：美国国防部，</a:t>
            </a:r>
            <a:r>
              <a:rPr lang="en-US" altLang="zh-CN" b="0" dirty="0">
                <a:latin typeface="Times New Roman" panose="02020603050405020304" pitchFamily="18" charset="0"/>
              </a:rPr>
              <a:t>1964</a:t>
            </a:r>
          </a:p>
          <a:p>
            <a:pPr>
              <a:lnSpc>
                <a:spcPct val="120000"/>
              </a:lnSpc>
              <a:buClr>
                <a:schemeClr val="folHlink"/>
              </a:buClr>
              <a:buFont typeface="Wingdings" pitchFamily="2" charset="2"/>
              <a:buChar char="q"/>
            </a:pPr>
            <a:r>
              <a:rPr lang="en-US" altLang="zh-CN" b="0" dirty="0">
                <a:latin typeface="Times New Roman" panose="02020603050405020304" pitchFamily="18" charset="0"/>
              </a:rPr>
              <a:t> Ada</a:t>
            </a:r>
            <a:r>
              <a:rPr lang="zh-CN" altLang="en-US" b="0" dirty="0">
                <a:latin typeface="Times New Roman" panose="02020603050405020304" pitchFamily="18" charset="0"/>
              </a:rPr>
              <a:t>语言：军用程序设计语言</a:t>
            </a:r>
            <a:r>
              <a:rPr lang="en-US" altLang="zh-CN" b="0" dirty="0">
                <a:latin typeface="Times New Roman" panose="02020603050405020304" pitchFamily="18" charset="0"/>
              </a:rPr>
              <a:t>, </a:t>
            </a:r>
            <a:r>
              <a:rPr lang="zh-CN" altLang="en-US" b="0" dirty="0">
                <a:latin typeface="Times New Roman" panose="02020603050405020304" pitchFamily="18" charset="0"/>
              </a:rPr>
              <a:t>美国国防部</a:t>
            </a:r>
            <a:r>
              <a:rPr lang="en-US" altLang="zh-CN" b="0" dirty="0">
                <a:latin typeface="Times New Roman" panose="02020603050405020304" pitchFamily="18" charset="0"/>
              </a:rPr>
              <a:t>, 1983 </a:t>
            </a:r>
          </a:p>
          <a:p>
            <a:pPr>
              <a:lnSpc>
                <a:spcPct val="120000"/>
              </a:lnSpc>
              <a:buClr>
                <a:schemeClr val="folHlink"/>
              </a:buClr>
              <a:buFont typeface="Wingdings" pitchFamily="2" charset="2"/>
              <a:buChar char="q"/>
            </a:pPr>
            <a:r>
              <a:rPr lang="en-US" altLang="zh-CN" b="0" dirty="0">
                <a:latin typeface="Times New Roman" panose="02020603050405020304" pitchFamily="18" charset="0"/>
              </a:rPr>
              <a:t> </a:t>
            </a:r>
            <a:r>
              <a:rPr lang="en-US" altLang="zh-CN" b="0" dirty="0">
                <a:solidFill>
                  <a:srgbClr val="FF0000"/>
                </a:solidFill>
                <a:latin typeface="Times New Roman" panose="02020603050405020304" pitchFamily="18" charset="0"/>
              </a:rPr>
              <a:t>Java</a:t>
            </a:r>
            <a:r>
              <a:rPr lang="zh-CN" altLang="en-US" b="0" dirty="0">
                <a:latin typeface="Times New Roman" panose="02020603050405020304" pitchFamily="18" charset="0"/>
              </a:rPr>
              <a:t>语言： </a:t>
            </a:r>
            <a:r>
              <a:rPr lang="en-US" altLang="zh-CN" b="0" dirty="0">
                <a:latin typeface="Times New Roman" panose="02020603050405020304" pitchFamily="18" charset="0"/>
              </a:rPr>
              <a:t>1991</a:t>
            </a:r>
            <a:r>
              <a:rPr lang="zh-CN" altLang="en-US" b="0" dirty="0">
                <a:latin typeface="Times New Roman" panose="02020603050405020304" pitchFamily="18" charset="0"/>
              </a:rPr>
              <a:t>年，</a:t>
            </a:r>
            <a:r>
              <a:rPr lang="en-US" altLang="zh-CN" b="0" dirty="0">
                <a:latin typeface="Times New Roman" panose="02020603050405020304" pitchFamily="18" charset="0"/>
              </a:rPr>
              <a:t>SUN </a:t>
            </a:r>
            <a:r>
              <a:rPr lang="en-US" altLang="zh-CN" b="0" dirty="0" err="1">
                <a:latin typeface="Times New Roman" panose="02020603050405020304" pitchFamily="18" charset="0"/>
              </a:rPr>
              <a:t>MicroSystem</a:t>
            </a:r>
            <a:r>
              <a:rPr lang="zh-CN" altLang="en-US" b="0" dirty="0">
                <a:latin typeface="Times New Roman" panose="02020603050405020304" pitchFamily="18" charset="0"/>
              </a:rPr>
              <a:t>公司</a:t>
            </a:r>
          </a:p>
          <a:p>
            <a:endParaRPr kumimoji="1" lang="zh-CN" altLang="en-US" dirty="0"/>
          </a:p>
        </p:txBody>
      </p:sp>
    </p:spTree>
    <p:extLst>
      <p:ext uri="{BB962C8B-B14F-4D97-AF65-F5344CB8AC3E}">
        <p14:creationId xmlns:p14="http://schemas.microsoft.com/office/powerpoint/2010/main" val="3940233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1245DA-71BE-1244-B234-38734D3ABCC6}"/>
              </a:ext>
            </a:extLst>
          </p:cNvPr>
          <p:cNvSpPr>
            <a:spLocks noGrp="1"/>
          </p:cNvSpPr>
          <p:nvPr>
            <p:ph type="title"/>
          </p:nvPr>
        </p:nvSpPr>
        <p:spPr/>
        <p:txBody>
          <a:bodyPr/>
          <a:lstStyle/>
          <a:p>
            <a:r>
              <a:rPr kumimoji="1" lang="zh-CN" altLang="en-US" dirty="0"/>
              <a:t>语言族谱</a:t>
            </a:r>
          </a:p>
        </p:txBody>
      </p:sp>
      <p:pic>
        <p:nvPicPr>
          <p:cNvPr id="4" name="内容占位符 3">
            <a:extLst>
              <a:ext uri="{FF2B5EF4-FFF2-40B4-BE49-F238E27FC236}">
                <a16:creationId xmlns:a16="http://schemas.microsoft.com/office/drawing/2014/main" id="{F5ACD74E-EDA3-FC40-BD01-9E2D121D13AE}"/>
              </a:ext>
            </a:extLst>
          </p:cNvPr>
          <p:cNvPicPr>
            <a:picLocks noGrp="1" noChangeAspect="1"/>
          </p:cNvPicPr>
          <p:nvPr>
            <p:ph idx="1"/>
          </p:nvPr>
        </p:nvPicPr>
        <p:blipFill>
          <a:blip r:embed="rId2"/>
          <a:stretch>
            <a:fillRect/>
          </a:stretch>
        </p:blipFill>
        <p:spPr>
          <a:xfrm>
            <a:off x="4114801" y="1825625"/>
            <a:ext cx="4156868" cy="4351338"/>
          </a:xfrm>
          <a:prstGeom prst="rect">
            <a:avLst/>
          </a:prstGeom>
        </p:spPr>
      </p:pic>
    </p:spTree>
    <p:extLst>
      <p:ext uri="{BB962C8B-B14F-4D97-AF65-F5344CB8AC3E}">
        <p14:creationId xmlns:p14="http://schemas.microsoft.com/office/powerpoint/2010/main" val="35544597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EF6FD-962F-EE47-99BE-A56DEE0AF920}"/>
              </a:ext>
            </a:extLst>
          </p:cNvPr>
          <p:cNvSpPr>
            <a:spLocks noGrp="1"/>
          </p:cNvSpPr>
          <p:nvPr>
            <p:ph type="title"/>
          </p:nvPr>
        </p:nvSpPr>
        <p:spPr/>
        <p:txBody>
          <a:bodyPr/>
          <a:lstStyle/>
          <a:p>
            <a:r>
              <a:rPr kumimoji="1" lang="zh-CN" altLang="en-US" dirty="0"/>
              <a:t>最具影响的语言</a:t>
            </a:r>
          </a:p>
        </p:txBody>
      </p:sp>
      <p:sp>
        <p:nvSpPr>
          <p:cNvPr id="3" name="内容占位符 2">
            <a:extLst>
              <a:ext uri="{FF2B5EF4-FFF2-40B4-BE49-F238E27FC236}">
                <a16:creationId xmlns:a16="http://schemas.microsoft.com/office/drawing/2014/main" id="{62F7A552-20DC-FC49-9399-64EFF0669D0B}"/>
              </a:ext>
            </a:extLst>
          </p:cNvPr>
          <p:cNvSpPr>
            <a:spLocks noGrp="1"/>
          </p:cNvSpPr>
          <p:nvPr>
            <p:ph idx="1"/>
          </p:nvPr>
        </p:nvSpPr>
        <p:spPr/>
        <p:txBody>
          <a:bodyPr/>
          <a:lstStyle/>
          <a:p>
            <a:pPr marL="0" indent="0">
              <a:buNone/>
            </a:pPr>
            <a:r>
              <a:rPr kumimoji="1" lang="en-US" altLang="zh-CN" dirty="0"/>
              <a:t>C</a:t>
            </a:r>
            <a:r>
              <a:rPr kumimoji="1" lang="zh-CN" altLang="en-US" dirty="0"/>
              <a:t> 语言： 接近计算机硬件，效率高，语法简练</a:t>
            </a:r>
            <a:endParaRPr kumimoji="1" lang="en-US" altLang="zh-CN" dirty="0"/>
          </a:p>
          <a:p>
            <a:pPr marL="0" indent="0">
              <a:buNone/>
            </a:pPr>
            <a:endParaRPr kumimoji="1" lang="en-US" altLang="zh-CN" dirty="0"/>
          </a:p>
          <a:p>
            <a:pPr marL="0" indent="0">
              <a:buNone/>
            </a:pPr>
            <a:endParaRPr kumimoji="1" lang="en-US" altLang="zh-CN" dirty="0"/>
          </a:p>
          <a:p>
            <a:pPr marL="0" indent="0">
              <a:buNone/>
            </a:pPr>
            <a:r>
              <a:rPr kumimoji="1" lang="en-US" altLang="zh-CN" dirty="0"/>
              <a:t>Lisp</a:t>
            </a:r>
            <a:r>
              <a:rPr kumimoji="1" lang="zh-CN" altLang="en-US" dirty="0"/>
              <a:t> 语言 </a:t>
            </a:r>
            <a:r>
              <a:rPr kumimoji="1" lang="en-US" altLang="zh-CN" dirty="0"/>
              <a:t>:</a:t>
            </a:r>
            <a:r>
              <a:rPr kumimoji="1" lang="zh-CN" altLang="en-US" dirty="0"/>
              <a:t> 函数式编程，表达优美，数学思维</a:t>
            </a:r>
            <a:endParaRPr kumimoji="1" lang="en-US" altLang="zh-CN" dirty="0"/>
          </a:p>
          <a:p>
            <a:pPr marL="0" indent="0">
              <a:buNone/>
            </a:pPr>
            <a:endParaRPr kumimoji="1" lang="en-US" altLang="zh-CN" dirty="0"/>
          </a:p>
          <a:p>
            <a:pPr marL="0" indent="0">
              <a:buNone/>
            </a:pPr>
            <a:endParaRPr kumimoji="1" lang="en-US" altLang="zh-CN" dirty="0"/>
          </a:p>
          <a:p>
            <a:pPr marL="0" indent="0">
              <a:buNone/>
            </a:pPr>
            <a:r>
              <a:rPr kumimoji="1" lang="en-US" altLang="zh-CN" dirty="0"/>
              <a:t>Pascal</a:t>
            </a:r>
            <a:r>
              <a:rPr kumimoji="1" lang="zh-CN" altLang="en-US" dirty="0"/>
              <a:t> 语言：结构化编程，书写严谨</a:t>
            </a:r>
          </a:p>
        </p:txBody>
      </p:sp>
    </p:spTree>
    <p:extLst>
      <p:ext uri="{BB962C8B-B14F-4D97-AF65-F5344CB8AC3E}">
        <p14:creationId xmlns:p14="http://schemas.microsoft.com/office/powerpoint/2010/main" val="702242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492C22-06E8-DE49-935E-2746ABF4C196}"/>
              </a:ext>
            </a:extLst>
          </p:cNvPr>
          <p:cNvSpPr>
            <a:spLocks noGrp="1"/>
          </p:cNvSpPr>
          <p:nvPr>
            <p:ph type="title"/>
          </p:nvPr>
        </p:nvSpPr>
        <p:spPr/>
        <p:txBody>
          <a:bodyPr/>
          <a:lstStyle/>
          <a:p>
            <a:r>
              <a:rPr kumimoji="1" lang="zh-CN" altLang="en-US" dirty="0"/>
              <a:t>现代语言</a:t>
            </a:r>
          </a:p>
        </p:txBody>
      </p:sp>
      <p:sp>
        <p:nvSpPr>
          <p:cNvPr id="3" name="内容占位符 2">
            <a:extLst>
              <a:ext uri="{FF2B5EF4-FFF2-40B4-BE49-F238E27FC236}">
                <a16:creationId xmlns:a16="http://schemas.microsoft.com/office/drawing/2014/main" id="{75D98376-15AC-BF4D-86C3-F3B6D7293646}"/>
              </a:ext>
            </a:extLst>
          </p:cNvPr>
          <p:cNvSpPr>
            <a:spLocks noGrp="1"/>
          </p:cNvSpPr>
          <p:nvPr>
            <p:ph idx="1"/>
          </p:nvPr>
        </p:nvSpPr>
        <p:spPr/>
        <p:txBody>
          <a:bodyPr/>
          <a:lstStyle/>
          <a:p>
            <a:pPr marL="0" indent="0">
              <a:buNone/>
            </a:pPr>
            <a:r>
              <a:rPr kumimoji="1" lang="zh-CN" altLang="en-US" dirty="0"/>
              <a:t>一句话：</a:t>
            </a:r>
            <a:endParaRPr kumimoji="1" lang="en-US" altLang="zh-CN" dirty="0"/>
          </a:p>
          <a:p>
            <a:pPr marL="0" indent="0">
              <a:buNone/>
            </a:pPr>
            <a:r>
              <a:rPr kumimoji="1" lang="zh-CN" altLang="en-US" dirty="0"/>
              <a:t>  现代语言都是</a:t>
            </a:r>
            <a:r>
              <a:rPr kumimoji="1" lang="en-US" altLang="zh-CN" dirty="0"/>
              <a:t>C</a:t>
            </a:r>
            <a:r>
              <a:rPr kumimoji="1" lang="zh-CN" altLang="en-US" dirty="0"/>
              <a:t>语言和</a:t>
            </a:r>
            <a:r>
              <a:rPr kumimoji="1" lang="en-US" altLang="zh-CN" dirty="0"/>
              <a:t>Lisp</a:t>
            </a:r>
            <a:r>
              <a:rPr kumimoji="1" lang="zh-CN" altLang="en-US" dirty="0"/>
              <a:t>语言结出来的果实，约现代约趋于</a:t>
            </a:r>
            <a:r>
              <a:rPr kumimoji="1" lang="en-US" altLang="zh-CN" dirty="0"/>
              <a:t>Lisp</a:t>
            </a:r>
          </a:p>
          <a:p>
            <a:pPr marL="0" indent="0">
              <a:buNone/>
            </a:pPr>
            <a:endParaRPr kumimoji="1" lang="en-US" altLang="zh-CN" dirty="0"/>
          </a:p>
          <a:p>
            <a:pPr marL="0" indent="0">
              <a:buNone/>
            </a:pPr>
            <a:r>
              <a:rPr kumimoji="1" lang="zh-CN" altLang="en-US" dirty="0"/>
              <a:t>你知道吗？</a:t>
            </a:r>
            <a:endParaRPr kumimoji="1" lang="en-US" altLang="zh-CN" dirty="0"/>
          </a:p>
          <a:p>
            <a:pPr marL="0" indent="0">
              <a:buNone/>
            </a:pPr>
            <a:r>
              <a:rPr kumimoji="1" lang="zh-CN" altLang="en-US" dirty="0"/>
              <a:t>  世界上第二最古老语言</a:t>
            </a:r>
            <a:r>
              <a:rPr kumimoji="1" lang="en-US" altLang="zh-CN" dirty="0"/>
              <a:t>Lisp</a:t>
            </a:r>
            <a:r>
              <a:rPr kumimoji="1" lang="zh-CN" altLang="en-US" dirty="0"/>
              <a:t>是解决人工智能问题发明的。</a:t>
            </a:r>
            <a:endParaRPr kumimoji="1" lang="en-US" altLang="zh-CN" dirty="0"/>
          </a:p>
          <a:p>
            <a:pPr marL="0" indent="0">
              <a:buNone/>
            </a:pPr>
            <a:endParaRPr kumimoji="1" lang="en-US" altLang="zh-CN" dirty="0"/>
          </a:p>
          <a:p>
            <a:pPr marL="0" indent="0">
              <a:buNone/>
            </a:pPr>
            <a:r>
              <a:rPr kumimoji="1" lang="en-US" altLang="zh-CN" dirty="0">
                <a:hlinkClick r:id="rId2"/>
              </a:rPr>
              <a:t>Lisp</a:t>
            </a:r>
            <a:r>
              <a:rPr kumimoji="1" lang="zh-CN" altLang="en-US" dirty="0">
                <a:hlinkClick r:id="rId2"/>
              </a:rPr>
              <a:t>已死，</a:t>
            </a:r>
            <a:r>
              <a:rPr kumimoji="1" lang="en-US" altLang="zh-CN" dirty="0">
                <a:hlinkClick r:id="rId2"/>
              </a:rPr>
              <a:t>Lisp</a:t>
            </a:r>
            <a:r>
              <a:rPr kumimoji="1" lang="zh-CN" altLang="en-US" dirty="0">
                <a:hlinkClick r:id="rId2"/>
              </a:rPr>
              <a:t>万岁！</a:t>
            </a:r>
            <a:endParaRPr kumimoji="1" lang="zh-CN" altLang="en-US" dirty="0"/>
          </a:p>
        </p:txBody>
      </p:sp>
    </p:spTree>
    <p:extLst>
      <p:ext uri="{BB962C8B-B14F-4D97-AF65-F5344CB8AC3E}">
        <p14:creationId xmlns:p14="http://schemas.microsoft.com/office/powerpoint/2010/main" val="2130898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39817-56CB-484C-A7BA-BCD1A1D2ECB6}"/>
              </a:ext>
            </a:extLst>
          </p:cNvPr>
          <p:cNvSpPr>
            <a:spLocks noGrp="1"/>
          </p:cNvSpPr>
          <p:nvPr>
            <p:ph type="title"/>
          </p:nvPr>
        </p:nvSpPr>
        <p:spPr/>
        <p:txBody>
          <a:bodyPr/>
          <a:lstStyle/>
          <a:p>
            <a:r>
              <a:rPr kumimoji="1" lang="zh-CN" altLang="en-US" dirty="0"/>
              <a:t>关于</a:t>
            </a:r>
            <a:r>
              <a:rPr kumimoji="1" lang="en-US" altLang="zh-CN" dirty="0"/>
              <a:t>Java</a:t>
            </a:r>
            <a:endParaRPr kumimoji="1" lang="zh-CN" altLang="en-US" dirty="0"/>
          </a:p>
        </p:txBody>
      </p:sp>
      <p:sp>
        <p:nvSpPr>
          <p:cNvPr id="3" name="内容占位符 2">
            <a:extLst>
              <a:ext uri="{FF2B5EF4-FFF2-40B4-BE49-F238E27FC236}">
                <a16:creationId xmlns:a16="http://schemas.microsoft.com/office/drawing/2014/main" id="{DC924D04-B664-394C-9248-C7A95919276E}"/>
              </a:ext>
            </a:extLst>
          </p:cNvPr>
          <p:cNvSpPr>
            <a:spLocks noGrp="1"/>
          </p:cNvSpPr>
          <p:nvPr>
            <p:ph idx="1"/>
          </p:nvPr>
        </p:nvSpPr>
        <p:spPr/>
        <p:txBody>
          <a:bodyPr/>
          <a:lstStyle/>
          <a:p>
            <a:pPr marL="0" indent="0">
              <a:buNone/>
            </a:pPr>
            <a:r>
              <a:rPr kumimoji="1" lang="en-US" altLang="zh-CN" dirty="0"/>
              <a:t>C</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C++</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Java</a:t>
            </a:r>
            <a:r>
              <a:rPr kumimoji="1" lang="zh-CN" altLang="en-US" dirty="0">
                <a:sym typeface="Wingdings" pitchFamily="2" charset="2"/>
              </a:rPr>
              <a:t> </a:t>
            </a:r>
            <a:endParaRPr kumimoji="1" lang="en-US" altLang="zh-CN" dirty="0">
              <a:sym typeface="Wingdings" pitchFamily="2" charset="2"/>
            </a:endParaRPr>
          </a:p>
          <a:p>
            <a:pPr marL="0" indent="0">
              <a:buNone/>
            </a:pPr>
            <a:endParaRPr kumimoji="1" lang="en-US" altLang="zh-CN" dirty="0">
              <a:sym typeface="Wingdings" pitchFamily="2" charset="2"/>
            </a:endParaRPr>
          </a:p>
          <a:p>
            <a:pPr marL="0" indent="0">
              <a:buNone/>
            </a:pPr>
            <a:r>
              <a:rPr kumimoji="1" lang="zh-CN" altLang="en-US" dirty="0">
                <a:sym typeface="Wingdings" pitchFamily="2" charset="2"/>
              </a:rPr>
              <a:t>语法上是</a:t>
            </a:r>
            <a:r>
              <a:rPr kumimoji="1" lang="en-US" altLang="zh-CN" dirty="0">
                <a:sym typeface="Wingdings" pitchFamily="2" charset="2"/>
              </a:rPr>
              <a:t>C</a:t>
            </a:r>
            <a:r>
              <a:rPr kumimoji="1" lang="zh-CN" altLang="en-US" dirty="0">
                <a:sym typeface="Wingdings" pitchFamily="2" charset="2"/>
              </a:rPr>
              <a:t>的嫡系</a:t>
            </a:r>
            <a:endParaRPr kumimoji="1" lang="en-US" altLang="zh-CN" dirty="0">
              <a:sym typeface="Wingdings" pitchFamily="2" charset="2"/>
            </a:endParaRPr>
          </a:p>
          <a:p>
            <a:pPr marL="0" indent="0">
              <a:buNone/>
            </a:pPr>
            <a:r>
              <a:rPr kumimoji="1" lang="en-US" altLang="zh-CN" dirty="0">
                <a:sym typeface="Wingdings" pitchFamily="2" charset="2"/>
              </a:rPr>
              <a:t>C++</a:t>
            </a:r>
            <a:r>
              <a:rPr kumimoji="1" lang="zh-CN" altLang="en-US" dirty="0">
                <a:sym typeface="Wingdings" pitchFamily="2" charset="2"/>
              </a:rPr>
              <a:t> 是面向对象、面向过程的混血儿，但纯种不一定好</a:t>
            </a:r>
            <a:endParaRPr kumimoji="1" lang="en-US" altLang="zh-CN" dirty="0">
              <a:sym typeface="Wingdings" pitchFamily="2" charset="2"/>
            </a:endParaRPr>
          </a:p>
          <a:p>
            <a:pPr marL="0" indent="0">
              <a:buNone/>
            </a:pPr>
            <a:r>
              <a:rPr kumimoji="1" lang="en-US" altLang="zh-CN" dirty="0">
                <a:sym typeface="Wingdings" pitchFamily="2" charset="2"/>
              </a:rPr>
              <a:t>Java</a:t>
            </a:r>
            <a:r>
              <a:rPr kumimoji="1" lang="zh-CN" altLang="en-US" dirty="0">
                <a:sym typeface="Wingdings" pitchFamily="2" charset="2"/>
              </a:rPr>
              <a:t>是</a:t>
            </a:r>
            <a:r>
              <a:rPr kumimoji="1" lang="en-US" altLang="zh-CN" dirty="0">
                <a:sym typeface="Wingdings" pitchFamily="2" charset="2"/>
              </a:rPr>
              <a:t>%95</a:t>
            </a:r>
            <a:r>
              <a:rPr kumimoji="1" lang="zh-CN" altLang="en-US" dirty="0">
                <a:sym typeface="Wingdings" pitchFamily="2" charset="2"/>
              </a:rPr>
              <a:t>的面向对象，</a:t>
            </a:r>
            <a:r>
              <a:rPr kumimoji="1" lang="zh-CN" altLang="en-US" dirty="0">
                <a:sym typeface="Wingdings" pitchFamily="2" charset="2"/>
                <a:hlinkClick r:id="rId2"/>
              </a:rPr>
              <a:t>世界排名第一的语言</a:t>
            </a:r>
            <a:endParaRPr kumimoji="1" lang="en-US" altLang="zh-CN" dirty="0">
              <a:sym typeface="Wingdings" pitchFamily="2" charset="2"/>
            </a:endParaRPr>
          </a:p>
          <a:p>
            <a:pPr marL="0" indent="0">
              <a:buNone/>
            </a:pPr>
            <a:endParaRPr kumimoji="1" lang="en-US" altLang="zh-CN" dirty="0">
              <a:sym typeface="Wingdings" pitchFamily="2" charset="2"/>
            </a:endParaRPr>
          </a:p>
          <a:p>
            <a:pPr marL="0" indent="0">
              <a:buNone/>
            </a:pPr>
            <a:r>
              <a:rPr kumimoji="1" lang="zh-CN" altLang="en-US" dirty="0">
                <a:sym typeface="Wingdings" pitchFamily="2" charset="2"/>
              </a:rPr>
              <a:t>学</a:t>
            </a:r>
            <a:r>
              <a:rPr kumimoji="1" lang="en-US" altLang="zh-CN" dirty="0">
                <a:sym typeface="Wingdings" pitchFamily="2" charset="2"/>
              </a:rPr>
              <a:t>Java</a:t>
            </a:r>
            <a:r>
              <a:rPr kumimoji="1" lang="zh-CN" altLang="en-US" dirty="0">
                <a:sym typeface="Wingdings" pitchFamily="2" charset="2"/>
              </a:rPr>
              <a:t>就够了吗？</a:t>
            </a:r>
            <a:endParaRPr kumimoji="1" lang="zh-CN" altLang="en-US" dirty="0"/>
          </a:p>
        </p:txBody>
      </p:sp>
    </p:spTree>
    <p:extLst>
      <p:ext uri="{BB962C8B-B14F-4D97-AF65-F5344CB8AC3E}">
        <p14:creationId xmlns:p14="http://schemas.microsoft.com/office/powerpoint/2010/main" val="3937732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288275-E80F-2147-B5C4-B7EE13CBC626}"/>
              </a:ext>
            </a:extLst>
          </p:cNvPr>
          <p:cNvSpPr>
            <a:spLocks noGrp="1"/>
          </p:cNvSpPr>
          <p:nvPr>
            <p:ph type="title"/>
          </p:nvPr>
        </p:nvSpPr>
        <p:spPr/>
        <p:txBody>
          <a:bodyPr/>
          <a:lstStyle/>
          <a:p>
            <a:r>
              <a:rPr kumimoji="1" lang="zh-CN" altLang="en-US" dirty="0"/>
              <a:t>关于现代语言，还有工程</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21812BA8-AB29-E649-BC4A-4716AA4AECF8}"/>
              </a:ext>
            </a:extLst>
          </p:cNvPr>
          <p:cNvSpPr>
            <a:spLocks noGrp="1"/>
          </p:cNvSpPr>
          <p:nvPr>
            <p:ph idx="1"/>
          </p:nvPr>
        </p:nvSpPr>
        <p:spPr/>
        <p:txBody>
          <a:bodyPr/>
          <a:lstStyle/>
          <a:p>
            <a:r>
              <a:rPr kumimoji="1" lang="zh-CN" altLang="en-US" dirty="0"/>
              <a:t>现代语言该有的模样</a:t>
            </a:r>
            <a:endParaRPr kumimoji="1" lang="en-US" altLang="zh-CN" dirty="0"/>
          </a:p>
          <a:p>
            <a:pPr marL="0" indent="0">
              <a:buNone/>
            </a:pPr>
            <a:r>
              <a:rPr kumimoji="1" lang="zh-CN" altLang="en-US" dirty="0"/>
              <a:t>   </a:t>
            </a:r>
            <a:r>
              <a:rPr kumimoji="1" lang="en-US" altLang="zh-CN" dirty="0"/>
              <a:t>1.</a:t>
            </a:r>
            <a:r>
              <a:rPr kumimoji="1" lang="zh-CN" altLang="en-US" dirty="0"/>
              <a:t>风一样的迭代速度</a:t>
            </a:r>
            <a:endParaRPr kumimoji="1" lang="en-US" altLang="zh-CN" dirty="0"/>
          </a:p>
          <a:p>
            <a:pPr marL="0" indent="0">
              <a:buNone/>
            </a:pPr>
            <a:r>
              <a:rPr kumimoji="1" lang="zh-CN" altLang="en-US" dirty="0"/>
              <a:t>   </a:t>
            </a:r>
            <a:r>
              <a:rPr kumimoji="1" lang="en-US" altLang="zh-CN" dirty="0"/>
              <a:t>2.</a:t>
            </a:r>
            <a:r>
              <a:rPr kumimoji="1" lang="zh-CN" altLang="en-US" dirty="0"/>
              <a:t>足够的生态</a:t>
            </a:r>
            <a:endParaRPr kumimoji="1" lang="en-US" altLang="zh-CN" dirty="0"/>
          </a:p>
          <a:p>
            <a:pPr marL="0" indent="0">
              <a:buNone/>
            </a:pPr>
            <a:r>
              <a:rPr kumimoji="1" lang="zh-CN" altLang="en-US" dirty="0"/>
              <a:t>   </a:t>
            </a:r>
            <a:r>
              <a:rPr kumimoji="1" lang="en-US" altLang="zh-CN" dirty="0"/>
              <a:t>3.</a:t>
            </a:r>
            <a:r>
              <a:rPr kumimoji="1" lang="zh-CN" altLang="en-US" dirty="0">
                <a:solidFill>
                  <a:srgbClr val="C00000"/>
                </a:solidFill>
              </a:rPr>
              <a:t>包管理器 </a:t>
            </a:r>
            <a:r>
              <a:rPr kumimoji="1" lang="en-US" altLang="zh-CN" dirty="0">
                <a:solidFill>
                  <a:srgbClr val="C00000"/>
                </a:solidFill>
              </a:rPr>
              <a:t>(Maven/Gradle/</a:t>
            </a:r>
            <a:r>
              <a:rPr kumimoji="1" lang="en-US" altLang="zh-CN" dirty="0" err="1">
                <a:solidFill>
                  <a:srgbClr val="C00000"/>
                </a:solidFill>
              </a:rPr>
              <a:t>npm</a:t>
            </a:r>
            <a:r>
              <a:rPr kumimoji="1" lang="en-US" altLang="zh-CN" dirty="0">
                <a:solidFill>
                  <a:srgbClr val="C00000"/>
                </a:solidFill>
              </a:rPr>
              <a:t>/pip)</a:t>
            </a:r>
          </a:p>
          <a:p>
            <a:pPr marL="0" indent="0">
              <a:buNone/>
            </a:pPr>
            <a:r>
              <a:rPr kumimoji="1" lang="zh-CN" altLang="en-US" dirty="0"/>
              <a:t>   </a:t>
            </a:r>
            <a:r>
              <a:rPr kumimoji="1" lang="en-US" altLang="zh-CN" dirty="0"/>
              <a:t>4.</a:t>
            </a:r>
            <a:r>
              <a:rPr kumimoji="1" lang="zh-CN" altLang="en-US" dirty="0"/>
              <a:t>解决问题的场景</a:t>
            </a:r>
            <a:endParaRPr kumimoji="1" lang="en-US" altLang="zh-CN" dirty="0"/>
          </a:p>
          <a:p>
            <a:pPr marL="0" indent="0">
              <a:buNone/>
            </a:pPr>
            <a:endParaRPr kumimoji="1" lang="en-US" altLang="zh-CN" dirty="0"/>
          </a:p>
          <a:p>
            <a:pPr marL="0" indent="0">
              <a:buNone/>
            </a:pPr>
            <a:r>
              <a:rPr kumimoji="1" lang="zh-CN" altLang="en-US" dirty="0"/>
              <a:t>那我们该学点什么？</a:t>
            </a:r>
          </a:p>
        </p:txBody>
      </p:sp>
    </p:spTree>
    <p:extLst>
      <p:ext uri="{BB962C8B-B14F-4D97-AF65-F5344CB8AC3E}">
        <p14:creationId xmlns:p14="http://schemas.microsoft.com/office/powerpoint/2010/main" val="2394390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20646-6D00-7043-9D33-52F6224F53C8}"/>
              </a:ext>
            </a:extLst>
          </p:cNvPr>
          <p:cNvSpPr>
            <a:spLocks noGrp="1"/>
          </p:cNvSpPr>
          <p:nvPr>
            <p:ph type="title"/>
          </p:nvPr>
        </p:nvSpPr>
        <p:spPr/>
        <p:txBody>
          <a:bodyPr/>
          <a:lstStyle/>
          <a:p>
            <a:r>
              <a:rPr kumimoji="1" lang="zh-CN" altLang="en-US" dirty="0"/>
              <a:t>必须要学的语言，趁早</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B54E4729-9A95-0146-88C8-1A844992E44E}"/>
              </a:ext>
            </a:extLst>
          </p:cNvPr>
          <p:cNvSpPr>
            <a:spLocks noGrp="1"/>
          </p:cNvSpPr>
          <p:nvPr>
            <p:ph idx="1"/>
          </p:nvPr>
        </p:nvSpPr>
        <p:spPr>
          <a:xfrm>
            <a:off x="838200" y="1825625"/>
            <a:ext cx="10515600" cy="4667250"/>
          </a:xfrm>
        </p:spPr>
        <p:txBody>
          <a:bodyPr/>
          <a:lstStyle/>
          <a:p>
            <a:pPr marL="0" indent="0">
              <a:buNone/>
            </a:pPr>
            <a:r>
              <a:rPr kumimoji="1" lang="en-US" altLang="zh-CN" dirty="0"/>
              <a:t>1</a:t>
            </a:r>
            <a:r>
              <a:rPr kumimoji="1" lang="zh-CN" altLang="en-US" dirty="0"/>
              <a:t> </a:t>
            </a:r>
            <a:r>
              <a:rPr kumimoji="1" lang="en-US" altLang="zh-CN" dirty="0">
                <a:solidFill>
                  <a:srgbClr val="FF0000"/>
                </a:solidFill>
              </a:rPr>
              <a:t>Node.js</a:t>
            </a:r>
            <a:r>
              <a:rPr kumimoji="1" lang="zh-CN" altLang="en-US" dirty="0">
                <a:solidFill>
                  <a:srgbClr val="FF0000"/>
                </a:solidFill>
              </a:rPr>
              <a:t> </a:t>
            </a:r>
            <a:r>
              <a:rPr kumimoji="1" lang="en-US" altLang="zh-CN" dirty="0"/>
              <a:t>(</a:t>
            </a:r>
            <a:r>
              <a:rPr kumimoji="1" lang="zh-CN" altLang="en-US" dirty="0"/>
              <a:t>最重要，尤其物联网，</a:t>
            </a:r>
            <a:r>
              <a:rPr kumimoji="1" lang="en-US" altLang="zh-CN" dirty="0"/>
              <a:t>Web</a:t>
            </a:r>
            <a:r>
              <a:rPr kumimoji="1" lang="zh-CN" altLang="en-US" dirty="0"/>
              <a:t> </a:t>
            </a:r>
            <a:r>
              <a:rPr kumimoji="1" lang="en-US" altLang="zh-CN" dirty="0"/>
              <a:t>…)</a:t>
            </a:r>
          </a:p>
          <a:p>
            <a:pPr marL="0" indent="0">
              <a:buNone/>
            </a:pPr>
            <a:r>
              <a:rPr kumimoji="1" lang="en-US" altLang="zh-CN" dirty="0"/>
              <a:t>2</a:t>
            </a:r>
            <a:r>
              <a:rPr kumimoji="1" lang="zh-CN" altLang="en-US" dirty="0">
                <a:solidFill>
                  <a:srgbClr val="C00000"/>
                </a:solidFill>
              </a:rPr>
              <a:t> </a:t>
            </a:r>
            <a:r>
              <a:rPr kumimoji="1" lang="en-US" altLang="zh-CN" dirty="0">
                <a:solidFill>
                  <a:srgbClr val="C00000"/>
                </a:solidFill>
              </a:rPr>
              <a:t>Java</a:t>
            </a:r>
            <a:r>
              <a:rPr kumimoji="1" lang="zh-CN" altLang="en-US" dirty="0">
                <a:solidFill>
                  <a:srgbClr val="C00000"/>
                </a:solidFill>
              </a:rPr>
              <a:t> </a:t>
            </a:r>
            <a:r>
              <a:rPr kumimoji="1" lang="en-US" altLang="zh-CN" dirty="0"/>
              <a:t>(</a:t>
            </a:r>
            <a:r>
              <a:rPr kumimoji="1" lang="en-US" altLang="zh-CN" dirty="0" err="1"/>
              <a:t>Jvm</a:t>
            </a:r>
            <a:r>
              <a:rPr kumimoji="1" lang="zh-CN" altLang="en-US" dirty="0"/>
              <a:t>语言：</a:t>
            </a:r>
            <a:r>
              <a:rPr lang="en-US" altLang="zh-CN" dirty="0"/>
              <a:t> Kotlin</a:t>
            </a:r>
            <a:r>
              <a:rPr lang="zh-CN" altLang="en-US" dirty="0"/>
              <a:t>、</a:t>
            </a:r>
            <a:r>
              <a:rPr lang="en-US" altLang="zh-CN" dirty="0"/>
              <a:t>Groovy</a:t>
            </a:r>
            <a:r>
              <a:rPr lang="zh-CN" altLang="en-US" dirty="0"/>
              <a:t>、</a:t>
            </a:r>
            <a:r>
              <a:rPr lang="en-US" altLang="zh-CN" dirty="0">
                <a:solidFill>
                  <a:srgbClr val="FF0000"/>
                </a:solidFill>
              </a:rPr>
              <a:t>Scala</a:t>
            </a:r>
            <a:r>
              <a:rPr kumimoji="1" lang="en-US" altLang="zh-CN" dirty="0"/>
              <a:t>)</a:t>
            </a:r>
            <a:r>
              <a:rPr kumimoji="1" lang="zh-CN" altLang="en-US" dirty="0"/>
              <a:t> </a:t>
            </a:r>
            <a:r>
              <a:rPr kumimoji="1" lang="en-US" altLang="zh-CN" dirty="0"/>
              <a:t>/</a:t>
            </a:r>
            <a:r>
              <a:rPr kumimoji="1" lang="zh-CN" altLang="en-US" dirty="0"/>
              <a:t> </a:t>
            </a:r>
            <a:r>
              <a:rPr kumimoji="1" lang="en-US" altLang="zh-CN" dirty="0"/>
              <a:t>C#</a:t>
            </a:r>
          </a:p>
          <a:p>
            <a:pPr marL="0" indent="0">
              <a:buNone/>
            </a:pPr>
            <a:r>
              <a:rPr kumimoji="1" lang="en-US" altLang="zh-CN" dirty="0"/>
              <a:t>3</a:t>
            </a:r>
            <a:r>
              <a:rPr kumimoji="1" lang="zh-CN" altLang="en-US" dirty="0"/>
              <a:t> </a:t>
            </a:r>
            <a:r>
              <a:rPr kumimoji="1" lang="en-US" altLang="zh-CN" dirty="0">
                <a:solidFill>
                  <a:srgbClr val="C00000"/>
                </a:solidFill>
              </a:rPr>
              <a:t>Python</a:t>
            </a:r>
          </a:p>
          <a:p>
            <a:pPr marL="0" indent="0">
              <a:buNone/>
            </a:pPr>
            <a:r>
              <a:rPr kumimoji="1" lang="en-US" altLang="zh-CN" dirty="0"/>
              <a:t>4</a:t>
            </a:r>
            <a:r>
              <a:rPr kumimoji="1" lang="zh-CN" altLang="en-US" dirty="0"/>
              <a:t> </a:t>
            </a:r>
            <a:r>
              <a:rPr kumimoji="1" lang="en-US" altLang="zh-CN" dirty="0">
                <a:solidFill>
                  <a:srgbClr val="C00000"/>
                </a:solidFill>
              </a:rPr>
              <a:t>C/C++</a:t>
            </a:r>
          </a:p>
          <a:p>
            <a:pPr marL="0" indent="0">
              <a:buNone/>
            </a:pPr>
            <a:r>
              <a:rPr kumimoji="1" lang="en-US" altLang="zh-CN" dirty="0"/>
              <a:t>5</a:t>
            </a:r>
            <a:r>
              <a:rPr kumimoji="1" lang="zh-CN" altLang="en-US" dirty="0"/>
              <a:t> </a:t>
            </a:r>
            <a:r>
              <a:rPr kumimoji="1" lang="en-US" altLang="zh-CN" dirty="0">
                <a:solidFill>
                  <a:srgbClr val="FF0000"/>
                </a:solidFill>
              </a:rPr>
              <a:t>Rust</a:t>
            </a:r>
            <a:r>
              <a:rPr kumimoji="1" lang="zh-CN" altLang="en-US" dirty="0">
                <a:solidFill>
                  <a:srgbClr val="FF0000"/>
                </a:solidFill>
              </a:rPr>
              <a:t> </a:t>
            </a:r>
            <a:r>
              <a:rPr kumimoji="1" lang="en-US" altLang="zh-CN" dirty="0"/>
              <a:t>(</a:t>
            </a:r>
            <a:r>
              <a:rPr kumimoji="1" lang="zh-CN" altLang="en-US" dirty="0"/>
              <a:t>据说要干掉</a:t>
            </a:r>
            <a:r>
              <a:rPr kumimoji="1" lang="en-US" altLang="zh-CN" dirty="0"/>
              <a:t>C/C++)</a:t>
            </a:r>
            <a:r>
              <a:rPr kumimoji="1" lang="zh-CN" altLang="en-US" dirty="0"/>
              <a:t> </a:t>
            </a:r>
            <a:r>
              <a:rPr kumimoji="1" lang="en-US" altLang="zh-CN" dirty="0"/>
              <a:t>/</a:t>
            </a:r>
            <a:r>
              <a:rPr kumimoji="1" lang="zh-CN" altLang="en-US" dirty="0"/>
              <a:t> </a:t>
            </a:r>
            <a:r>
              <a:rPr kumimoji="1" lang="en-US" altLang="zh-CN" dirty="0"/>
              <a:t>D</a:t>
            </a:r>
            <a:r>
              <a:rPr kumimoji="1" lang="zh-CN" altLang="en-US" dirty="0"/>
              <a:t>语言</a:t>
            </a:r>
            <a:endParaRPr kumimoji="1" lang="en-US" altLang="zh-CN" dirty="0"/>
          </a:p>
          <a:p>
            <a:pPr marL="0" indent="0">
              <a:buNone/>
            </a:pPr>
            <a:r>
              <a:rPr kumimoji="1" lang="en-US" altLang="zh-CN" dirty="0"/>
              <a:t>6</a:t>
            </a:r>
            <a:r>
              <a:rPr kumimoji="1" lang="zh-CN" altLang="en-US" dirty="0"/>
              <a:t> </a:t>
            </a:r>
            <a:r>
              <a:rPr kumimoji="1" lang="en-US" altLang="zh-CN" dirty="0" err="1">
                <a:solidFill>
                  <a:srgbClr val="C00000"/>
                </a:solidFill>
              </a:rPr>
              <a:t>golang</a:t>
            </a:r>
            <a:r>
              <a:rPr kumimoji="1" lang="zh-CN" altLang="en-US" dirty="0">
                <a:solidFill>
                  <a:srgbClr val="C00000"/>
                </a:solidFill>
              </a:rPr>
              <a:t> </a:t>
            </a:r>
            <a:r>
              <a:rPr kumimoji="1" lang="en-US" altLang="zh-CN" dirty="0"/>
              <a:t>(</a:t>
            </a:r>
            <a:r>
              <a:rPr kumimoji="1" lang="zh-CN" altLang="en-US" dirty="0"/>
              <a:t>云基础架构开发语言</a:t>
            </a:r>
            <a:r>
              <a:rPr kumimoji="1" lang="en-US" altLang="zh-CN" dirty="0"/>
              <a:t>,</a:t>
            </a:r>
            <a:r>
              <a:rPr kumimoji="1" lang="zh-CN" altLang="en-US" dirty="0"/>
              <a:t> </a:t>
            </a:r>
            <a:r>
              <a:rPr kumimoji="1" lang="en-US" altLang="zh-CN" dirty="0"/>
              <a:t>docker…)</a:t>
            </a:r>
          </a:p>
          <a:p>
            <a:pPr marL="0" indent="0">
              <a:buNone/>
            </a:pPr>
            <a:r>
              <a:rPr kumimoji="1" lang="en-US" altLang="zh-CN" dirty="0"/>
              <a:t>7</a:t>
            </a:r>
            <a:r>
              <a:rPr kumimoji="1" lang="zh-CN" altLang="en-US" dirty="0"/>
              <a:t> </a:t>
            </a:r>
            <a:r>
              <a:rPr kumimoji="1" lang="en-US" altLang="zh-CN" dirty="0">
                <a:solidFill>
                  <a:srgbClr val="C00000"/>
                </a:solidFill>
              </a:rPr>
              <a:t>Haskell</a:t>
            </a:r>
            <a:r>
              <a:rPr kumimoji="1" lang="zh-CN" altLang="en-US" dirty="0"/>
              <a:t> </a:t>
            </a:r>
            <a:r>
              <a:rPr kumimoji="1" lang="en-US" altLang="zh-CN" dirty="0"/>
              <a:t>(</a:t>
            </a:r>
            <a:r>
              <a:rPr kumimoji="1" lang="zh-CN" altLang="en-US" dirty="0"/>
              <a:t>文艺青年的范</a:t>
            </a:r>
            <a:r>
              <a:rPr kumimoji="1" lang="en-US" altLang="zh-CN" dirty="0"/>
              <a:t>)</a:t>
            </a:r>
            <a:r>
              <a:rPr kumimoji="1" lang="zh-CN" altLang="en-US" dirty="0"/>
              <a:t> </a:t>
            </a:r>
            <a:endParaRPr kumimoji="1" lang="en-US" altLang="zh-CN" dirty="0"/>
          </a:p>
          <a:p>
            <a:pPr marL="0" indent="0">
              <a:buNone/>
            </a:pPr>
            <a:r>
              <a:rPr kumimoji="1" lang="en-US" altLang="zh-CN" dirty="0"/>
              <a:t>8</a:t>
            </a:r>
            <a:r>
              <a:rPr kumimoji="1" lang="zh-CN" altLang="en-US" dirty="0"/>
              <a:t> </a:t>
            </a:r>
            <a:r>
              <a:rPr kumimoji="1" lang="en-US" altLang="zh-CN" dirty="0" err="1"/>
              <a:t>oCmal</a:t>
            </a:r>
            <a:endParaRPr kumimoji="1" lang="en-US" altLang="zh-CN" dirty="0"/>
          </a:p>
          <a:p>
            <a:pPr marL="0" indent="0">
              <a:buNone/>
            </a:pPr>
            <a:r>
              <a:rPr kumimoji="1" lang="en-US" altLang="zh-CN" dirty="0"/>
              <a:t>9</a:t>
            </a:r>
            <a:r>
              <a:rPr kumimoji="1" lang="zh-CN" altLang="en-US" dirty="0"/>
              <a:t> 还有</a:t>
            </a:r>
            <a:r>
              <a:rPr kumimoji="1" lang="en-US" altLang="zh-CN" dirty="0"/>
              <a:t>Object</a:t>
            </a:r>
            <a:r>
              <a:rPr kumimoji="1" lang="zh-CN" altLang="en-US" dirty="0"/>
              <a:t> </a:t>
            </a:r>
            <a:r>
              <a:rPr kumimoji="1" lang="en-US" altLang="zh-CN" dirty="0"/>
              <a:t>C</a:t>
            </a:r>
            <a:r>
              <a:rPr kumimoji="1" lang="zh-CN" altLang="en-US" dirty="0"/>
              <a:t> </a:t>
            </a:r>
            <a:r>
              <a:rPr kumimoji="1" lang="en-US" altLang="zh-CN" dirty="0"/>
              <a:t>/</a:t>
            </a:r>
            <a:r>
              <a:rPr kumimoji="1" lang="zh-CN" altLang="en-US" dirty="0"/>
              <a:t> </a:t>
            </a:r>
            <a:r>
              <a:rPr kumimoji="1" lang="en-US" altLang="zh-CN" dirty="0">
                <a:solidFill>
                  <a:srgbClr val="C00000"/>
                </a:solidFill>
              </a:rPr>
              <a:t>Swift</a:t>
            </a:r>
            <a:r>
              <a:rPr kumimoji="1" lang="zh-CN" altLang="en-US" dirty="0"/>
              <a:t> </a:t>
            </a:r>
            <a:r>
              <a:rPr kumimoji="1" lang="en-US" altLang="zh-CN" dirty="0"/>
              <a:t>/</a:t>
            </a:r>
            <a:r>
              <a:rPr kumimoji="1" lang="zh-CN" altLang="en-US" dirty="0"/>
              <a:t> </a:t>
            </a:r>
            <a:r>
              <a:rPr kumimoji="1" lang="en-US" altLang="zh-CN" dirty="0">
                <a:solidFill>
                  <a:srgbClr val="C00000"/>
                </a:solidFill>
              </a:rPr>
              <a:t>Dart</a:t>
            </a:r>
            <a:r>
              <a:rPr kumimoji="1" lang="zh-CN" altLang="en-US" dirty="0">
                <a:solidFill>
                  <a:srgbClr val="C00000"/>
                </a:solidFill>
              </a:rPr>
              <a:t> 。。。</a:t>
            </a:r>
          </a:p>
        </p:txBody>
      </p:sp>
    </p:spTree>
    <p:extLst>
      <p:ext uri="{BB962C8B-B14F-4D97-AF65-F5344CB8AC3E}">
        <p14:creationId xmlns:p14="http://schemas.microsoft.com/office/powerpoint/2010/main" val="3421227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59802-139F-394E-95F1-20B9BEB4D3A6}"/>
              </a:ext>
            </a:extLst>
          </p:cNvPr>
          <p:cNvSpPr>
            <a:spLocks noGrp="1"/>
          </p:cNvSpPr>
          <p:nvPr>
            <p:ph type="title"/>
          </p:nvPr>
        </p:nvSpPr>
        <p:spPr/>
        <p:txBody>
          <a:bodyPr/>
          <a:lstStyle/>
          <a:p>
            <a:r>
              <a:rPr kumimoji="1" lang="zh-CN" altLang="en-US" dirty="0"/>
              <a:t>课程信息</a:t>
            </a:r>
          </a:p>
        </p:txBody>
      </p:sp>
      <p:sp>
        <p:nvSpPr>
          <p:cNvPr id="3" name="内容占位符 2">
            <a:extLst>
              <a:ext uri="{FF2B5EF4-FFF2-40B4-BE49-F238E27FC236}">
                <a16:creationId xmlns:a16="http://schemas.microsoft.com/office/drawing/2014/main" id="{DE643633-3117-9F4F-B864-F9754579B4A6}"/>
              </a:ext>
            </a:extLst>
          </p:cNvPr>
          <p:cNvSpPr>
            <a:spLocks noGrp="1"/>
          </p:cNvSpPr>
          <p:nvPr>
            <p:ph idx="1"/>
          </p:nvPr>
        </p:nvSpPr>
        <p:spPr/>
        <p:txBody>
          <a:bodyPr/>
          <a:lstStyle/>
          <a:p>
            <a:pPr indent="-156600">
              <a:lnSpc>
                <a:spcPct val="200000"/>
              </a:lnSpc>
              <a:buFont typeface="Wingdings" pitchFamily="2" charset="2"/>
              <a:buChar char="Ø"/>
            </a:pPr>
            <a:r>
              <a:rPr kumimoji="1" lang="zh-CN" altLang="en-US" dirty="0"/>
              <a:t>授课对象：物联网专业 （</a:t>
            </a:r>
            <a:r>
              <a:rPr kumimoji="1" lang="en-US" altLang="zh-CN" dirty="0"/>
              <a:t>18</a:t>
            </a:r>
            <a:r>
              <a:rPr kumimoji="1" lang="zh-CN" altLang="en-US" dirty="0"/>
              <a:t>级）</a:t>
            </a:r>
            <a:endParaRPr kumimoji="1" lang="en-US" altLang="zh-CN" dirty="0"/>
          </a:p>
          <a:p>
            <a:pPr indent="-156600">
              <a:lnSpc>
                <a:spcPct val="200000"/>
              </a:lnSpc>
              <a:buFont typeface="Wingdings" pitchFamily="2" charset="2"/>
              <a:buChar char="Ø"/>
            </a:pPr>
            <a:r>
              <a:rPr kumimoji="1" lang="zh-CN" altLang="en-US" dirty="0"/>
              <a:t>课程学时：讲课 （</a:t>
            </a:r>
            <a:r>
              <a:rPr kumimoji="1" lang="en-US" altLang="zh-CN" dirty="0"/>
              <a:t>40</a:t>
            </a:r>
            <a:r>
              <a:rPr kumimoji="1" lang="zh-CN" altLang="en-US" dirty="0"/>
              <a:t>） 实验（</a:t>
            </a:r>
            <a:r>
              <a:rPr kumimoji="1" lang="en-US" altLang="zh-CN" dirty="0"/>
              <a:t>8</a:t>
            </a:r>
            <a:r>
              <a:rPr kumimoji="1" lang="zh-CN" altLang="en-US" dirty="0"/>
              <a:t>）</a:t>
            </a:r>
            <a:endParaRPr kumimoji="1" lang="en-US" altLang="zh-CN" dirty="0"/>
          </a:p>
          <a:p>
            <a:pPr indent="-156600">
              <a:lnSpc>
                <a:spcPct val="200000"/>
              </a:lnSpc>
              <a:buFont typeface="Wingdings" pitchFamily="2" charset="2"/>
              <a:buChar char="Ø"/>
            </a:pPr>
            <a:r>
              <a:rPr lang="zh-CN" altLang="zh-CN" dirty="0"/>
              <a:t>评价方式：笔试（</a:t>
            </a:r>
            <a:r>
              <a:rPr lang="en-US" altLang="zh-CN" dirty="0"/>
              <a:t>70%</a:t>
            </a:r>
            <a:r>
              <a:rPr lang="zh-CN" altLang="zh-CN" dirty="0"/>
              <a:t>）</a:t>
            </a:r>
            <a:r>
              <a:rPr lang="en-US" altLang="zh-CN" dirty="0"/>
              <a:t>+</a:t>
            </a:r>
            <a:r>
              <a:rPr lang="zh-CN" altLang="zh-CN" dirty="0"/>
              <a:t>平时成绩（</a:t>
            </a:r>
            <a:r>
              <a:rPr lang="en-US" altLang="zh-CN" dirty="0"/>
              <a:t>10%</a:t>
            </a:r>
            <a:r>
              <a:rPr lang="zh-CN" altLang="zh-CN" dirty="0"/>
              <a:t>）</a:t>
            </a:r>
            <a:r>
              <a:rPr lang="en-US" altLang="zh-CN" dirty="0"/>
              <a:t>+</a:t>
            </a:r>
            <a:r>
              <a:rPr lang="zh-CN" altLang="zh-CN" dirty="0"/>
              <a:t>实验成绩（</a:t>
            </a:r>
            <a:r>
              <a:rPr lang="en-US" altLang="zh-CN" dirty="0"/>
              <a:t>20%</a:t>
            </a:r>
            <a:r>
              <a:rPr lang="zh-CN" altLang="zh-CN" dirty="0"/>
              <a:t>）</a:t>
            </a:r>
            <a:r>
              <a:rPr lang="zh-CN" altLang="zh-CN" dirty="0">
                <a:effectLst/>
              </a:rPr>
              <a:t> </a:t>
            </a:r>
            <a:endParaRPr kumimoji="1" lang="zh-CN" altLang="en-US" dirty="0"/>
          </a:p>
        </p:txBody>
      </p:sp>
    </p:spTree>
    <p:extLst>
      <p:ext uri="{BB962C8B-B14F-4D97-AF65-F5344CB8AC3E}">
        <p14:creationId xmlns:p14="http://schemas.microsoft.com/office/powerpoint/2010/main" val="2001870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EA3AE-086C-5543-9D2B-FD6F237FC648}"/>
              </a:ext>
            </a:extLst>
          </p:cNvPr>
          <p:cNvSpPr>
            <a:spLocks noGrp="1"/>
          </p:cNvSpPr>
          <p:nvPr>
            <p:ph type="title"/>
          </p:nvPr>
        </p:nvSpPr>
        <p:spPr/>
        <p:txBody>
          <a:bodyPr/>
          <a:lstStyle/>
          <a:p>
            <a:r>
              <a:rPr kumimoji="1" lang="zh-CN" altLang="en-US" dirty="0"/>
              <a:t>还有一项技能必须会</a:t>
            </a:r>
          </a:p>
        </p:txBody>
      </p:sp>
      <p:sp>
        <p:nvSpPr>
          <p:cNvPr id="3" name="内容占位符 2">
            <a:extLst>
              <a:ext uri="{FF2B5EF4-FFF2-40B4-BE49-F238E27FC236}">
                <a16:creationId xmlns:a16="http://schemas.microsoft.com/office/drawing/2014/main" id="{1AA328DA-37A3-D34E-9DCE-8AB1E7BB88F5}"/>
              </a:ext>
            </a:extLst>
          </p:cNvPr>
          <p:cNvSpPr>
            <a:spLocks noGrp="1"/>
          </p:cNvSpPr>
          <p:nvPr>
            <p:ph idx="1"/>
          </p:nvPr>
        </p:nvSpPr>
        <p:spPr/>
        <p:txBody>
          <a:bodyPr/>
          <a:lstStyle/>
          <a:p>
            <a:pPr marL="0" indent="0">
              <a:buNone/>
            </a:pPr>
            <a:r>
              <a:rPr kumimoji="1" lang="en-US" altLang="zh-CN" dirty="0"/>
              <a:t>git</a:t>
            </a:r>
          </a:p>
          <a:p>
            <a:pPr marL="0" indent="0">
              <a:buNone/>
            </a:pPr>
            <a:r>
              <a:rPr kumimoji="1" lang="en-US" altLang="zh-CN" dirty="0" err="1"/>
              <a:t>github</a:t>
            </a:r>
            <a:endParaRPr kumimoji="1" lang="zh-CN" altLang="en-US" dirty="0"/>
          </a:p>
        </p:txBody>
      </p:sp>
    </p:spTree>
    <p:extLst>
      <p:ext uri="{BB962C8B-B14F-4D97-AF65-F5344CB8AC3E}">
        <p14:creationId xmlns:p14="http://schemas.microsoft.com/office/powerpoint/2010/main" val="4044029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2B8655EF-D8F4-284C-8B52-5D5CC7C2A8B1}"/>
              </a:ext>
            </a:extLst>
          </p:cNvPr>
          <p:cNvSpPr txBox="1">
            <a:spLocks noChangeArrowheads="1"/>
          </p:cNvSpPr>
          <p:nvPr/>
        </p:nvSpPr>
        <p:spPr bwMode="auto">
          <a:xfrm>
            <a:off x="321734" y="669926"/>
            <a:ext cx="81673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4000" dirty="0">
                <a:latin typeface="Times New Roman" panose="02020603050405020304" pitchFamily="18" charset="0"/>
              </a:rPr>
              <a:t>2</a:t>
            </a:r>
            <a:r>
              <a:rPr lang="zh-CN" altLang="en-US" sz="4000" dirty="0">
                <a:latin typeface="Times New Roman" panose="02020603050405020304" pitchFamily="18" charset="0"/>
              </a:rPr>
              <a:t>、</a:t>
            </a:r>
            <a:r>
              <a:rPr lang="en-US" altLang="zh-CN" sz="4000" dirty="0">
                <a:latin typeface="Times New Roman" panose="02020603050405020304" pitchFamily="18" charset="0"/>
              </a:rPr>
              <a:t>Java</a:t>
            </a:r>
            <a:r>
              <a:rPr lang="zh-CN" altLang="en-US" sz="4000" dirty="0">
                <a:latin typeface="Times New Roman" panose="02020603050405020304" pitchFamily="18" charset="0"/>
              </a:rPr>
              <a:t>历史及发展</a:t>
            </a:r>
          </a:p>
        </p:txBody>
      </p:sp>
      <p:sp>
        <p:nvSpPr>
          <p:cNvPr id="7171" name="Text Box 3">
            <a:extLst>
              <a:ext uri="{FF2B5EF4-FFF2-40B4-BE49-F238E27FC236}">
                <a16:creationId xmlns:a16="http://schemas.microsoft.com/office/drawing/2014/main" id="{80AC7E53-8470-3F4E-A807-7EE9382E1120}"/>
              </a:ext>
            </a:extLst>
          </p:cNvPr>
          <p:cNvSpPr txBox="1">
            <a:spLocks noChangeArrowheads="1"/>
          </p:cNvSpPr>
          <p:nvPr/>
        </p:nvSpPr>
        <p:spPr bwMode="auto">
          <a:xfrm>
            <a:off x="321733" y="1938338"/>
            <a:ext cx="11260667"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latin typeface="Times New Roman" panose="02020603050405020304" pitchFamily="18" charset="0"/>
              </a:rPr>
              <a:t>Java</a:t>
            </a:r>
            <a:r>
              <a:rPr lang="zh-CN" altLang="en-US" sz="2000" dirty="0">
                <a:latin typeface="Times New Roman" panose="02020603050405020304" pitchFamily="18" charset="0"/>
              </a:rPr>
              <a:t>是一种解释型的、面向对象的编程语言。</a:t>
            </a:r>
          </a:p>
          <a:p>
            <a:endParaRPr lang="zh-CN" altLang="en-US" sz="2000" dirty="0">
              <a:latin typeface="Times New Roman" panose="02020603050405020304" pitchFamily="18" charset="0"/>
            </a:endParaRPr>
          </a:p>
          <a:p>
            <a:pPr marL="342900" indent="-342900">
              <a:buClr>
                <a:schemeClr val="folHlink"/>
              </a:buClr>
              <a:buFont typeface="Wingdings" pitchFamily="2" charset="2"/>
              <a:buChar char="Ø"/>
            </a:pPr>
            <a:r>
              <a:rPr lang="zh-CN" altLang="en-US" sz="2000" dirty="0">
                <a:latin typeface="Times New Roman" panose="02020603050405020304" pitchFamily="18" charset="0"/>
              </a:rPr>
              <a:t> 历史：</a:t>
            </a:r>
            <a:r>
              <a:rPr lang="en-US" altLang="zh-CN" sz="2000" dirty="0">
                <a:latin typeface="Times New Roman" panose="02020603050405020304" pitchFamily="18" charset="0"/>
              </a:rPr>
              <a:t>1991</a:t>
            </a:r>
            <a:r>
              <a:rPr lang="zh-CN" altLang="en-US" sz="2000" dirty="0">
                <a:latin typeface="Times New Roman" panose="02020603050405020304" pitchFamily="18" charset="0"/>
              </a:rPr>
              <a:t>年，</a:t>
            </a:r>
            <a:r>
              <a:rPr lang="en-US" altLang="zh-CN" sz="2000" dirty="0">
                <a:latin typeface="Times New Roman" panose="02020603050405020304" pitchFamily="18" charset="0"/>
              </a:rPr>
              <a:t>SUN </a:t>
            </a:r>
            <a:r>
              <a:rPr lang="en-US" altLang="zh-CN" sz="2000" dirty="0" err="1">
                <a:latin typeface="Times New Roman" panose="02020603050405020304" pitchFamily="18" charset="0"/>
              </a:rPr>
              <a:t>MicroSystem</a:t>
            </a:r>
            <a:r>
              <a:rPr lang="zh-CN" altLang="en-US" sz="2000" dirty="0">
                <a:latin typeface="Times New Roman" panose="02020603050405020304" pitchFamily="18" charset="0"/>
              </a:rPr>
              <a:t>公司的</a:t>
            </a:r>
            <a:r>
              <a:rPr lang="en-US" altLang="zh-CN" sz="2000" dirty="0" err="1">
                <a:latin typeface="Times New Roman" panose="02020603050405020304" pitchFamily="18" charset="0"/>
              </a:rPr>
              <a:t>Jame</a:t>
            </a:r>
            <a:r>
              <a:rPr lang="en-US" altLang="zh-CN" sz="2000" dirty="0">
                <a:latin typeface="Times New Roman" panose="02020603050405020304" pitchFamily="18" charset="0"/>
              </a:rPr>
              <a:t> Gosling</a:t>
            </a:r>
            <a:r>
              <a:rPr lang="zh-CN" altLang="en-US" sz="2000" dirty="0">
                <a:latin typeface="Times New Roman" panose="02020603050405020304" pitchFamily="18" charset="0"/>
              </a:rPr>
              <a:t>、</a:t>
            </a:r>
            <a:r>
              <a:rPr lang="en-US" altLang="zh-CN" sz="2000" dirty="0">
                <a:latin typeface="Times New Roman" panose="02020603050405020304" pitchFamily="18" charset="0"/>
              </a:rPr>
              <a:t>Bill Joe</a:t>
            </a:r>
            <a:r>
              <a:rPr lang="zh-CN" altLang="en-US" sz="2000" dirty="0">
                <a:latin typeface="Times New Roman" panose="02020603050405020304" pitchFamily="18" charset="0"/>
              </a:rPr>
              <a:t>等人为在电视、控制烤箱等家用消费类电子产品上进行交互式操作而开发了一个名为</a:t>
            </a:r>
            <a:r>
              <a:rPr lang="en-US" altLang="zh-CN" sz="2000" dirty="0">
                <a:latin typeface="Times New Roman" panose="02020603050405020304" pitchFamily="18" charset="0"/>
              </a:rPr>
              <a:t>Oak</a:t>
            </a:r>
            <a:r>
              <a:rPr lang="zh-CN" altLang="en-US" sz="2000" dirty="0">
                <a:latin typeface="Times New Roman" panose="02020603050405020304" pitchFamily="18" charset="0"/>
              </a:rPr>
              <a:t>的软件。</a:t>
            </a:r>
          </a:p>
          <a:p>
            <a:pPr marL="342900" indent="-342900">
              <a:buFont typeface="Wingdings" pitchFamily="2" charset="2"/>
              <a:buChar char="Ø"/>
            </a:pPr>
            <a:endParaRPr lang="zh-CN" altLang="en-US" sz="2000" dirty="0">
              <a:latin typeface="Times New Roman" panose="02020603050405020304" pitchFamily="18" charset="0"/>
            </a:endParaRPr>
          </a:p>
          <a:p>
            <a:pPr marL="342900" indent="-342900">
              <a:buClr>
                <a:schemeClr val="folHlink"/>
              </a:buClr>
              <a:buFont typeface="Wingdings" pitchFamily="2" charset="2"/>
              <a:buChar char="Ø"/>
            </a:pPr>
            <a:r>
              <a:rPr lang="zh-CN" altLang="en-US" sz="2000" dirty="0">
                <a:latin typeface="Times New Roman" panose="02020603050405020304" pitchFamily="18" charset="0"/>
              </a:rPr>
              <a:t> </a:t>
            </a:r>
            <a:r>
              <a:rPr lang="en-US" altLang="zh-CN" sz="2000" dirty="0">
                <a:latin typeface="Times New Roman" panose="02020603050405020304" pitchFamily="18" charset="0"/>
              </a:rPr>
              <a:t>Oak —&gt; Java</a:t>
            </a:r>
            <a:r>
              <a:rPr lang="zh-CN" altLang="en-US" sz="2000" dirty="0">
                <a:latin typeface="Times New Roman" panose="02020603050405020304" pitchFamily="18" charset="0"/>
              </a:rPr>
              <a:t>：互联网给</a:t>
            </a:r>
            <a:r>
              <a:rPr lang="en-US" altLang="zh-CN" sz="2000" dirty="0">
                <a:latin typeface="Times New Roman" panose="02020603050405020304" pitchFamily="18" charset="0"/>
              </a:rPr>
              <a:t>Java</a:t>
            </a:r>
            <a:r>
              <a:rPr lang="zh-CN" altLang="en-US" sz="2000" dirty="0">
                <a:latin typeface="Times New Roman" panose="02020603050405020304" pitchFamily="18" charset="0"/>
              </a:rPr>
              <a:t>带来新的生机</a:t>
            </a:r>
          </a:p>
          <a:p>
            <a:pPr marL="342900" indent="-342900">
              <a:buFont typeface="Wingdings" pitchFamily="2" charset="2"/>
              <a:buChar char="Ø"/>
            </a:pPr>
            <a:endParaRPr lang="zh-CN" altLang="en-US" sz="2000" dirty="0">
              <a:latin typeface="Times New Roman" panose="02020603050405020304" pitchFamily="18" charset="0"/>
            </a:endParaRPr>
          </a:p>
          <a:p>
            <a:pPr marL="342900" indent="-342900">
              <a:buClr>
                <a:schemeClr val="folHlink"/>
              </a:buClr>
              <a:buFont typeface="Wingdings" pitchFamily="2" charset="2"/>
              <a:buChar char="Ø"/>
            </a:pPr>
            <a:r>
              <a:rPr lang="zh-CN" altLang="en-US" sz="2000" dirty="0">
                <a:latin typeface="Times New Roman" panose="02020603050405020304" pitchFamily="18" charset="0"/>
              </a:rPr>
              <a:t> </a:t>
            </a:r>
            <a:r>
              <a:rPr lang="en-US" altLang="zh-CN" sz="2000" dirty="0">
                <a:latin typeface="Times New Roman" panose="02020603050405020304" pitchFamily="18" charset="0"/>
              </a:rPr>
              <a:t>1995</a:t>
            </a:r>
            <a:r>
              <a:rPr lang="zh-CN" altLang="en-US" sz="2000" dirty="0">
                <a:latin typeface="Times New Roman" panose="02020603050405020304" pitchFamily="18" charset="0"/>
              </a:rPr>
              <a:t>年</a:t>
            </a:r>
            <a:r>
              <a:rPr lang="en-US" altLang="zh-CN" sz="2000" dirty="0">
                <a:latin typeface="Times New Roman" panose="02020603050405020304" pitchFamily="18" charset="0"/>
              </a:rPr>
              <a:t>Sun</a:t>
            </a:r>
            <a:r>
              <a:rPr lang="zh-CN" altLang="en-US" sz="2000" dirty="0">
                <a:latin typeface="Times New Roman" panose="02020603050405020304" pitchFamily="18" charset="0"/>
              </a:rPr>
              <a:t>向公众推出</a:t>
            </a:r>
            <a:r>
              <a:rPr lang="en-US" altLang="zh-CN" sz="2000" dirty="0">
                <a:latin typeface="Times New Roman" panose="02020603050405020304" pitchFamily="18" charset="0"/>
              </a:rPr>
              <a:t>Java</a:t>
            </a:r>
            <a:r>
              <a:rPr lang="zh-CN" altLang="en-US" sz="2000" dirty="0">
                <a:latin typeface="Times New Roman" panose="02020603050405020304" pitchFamily="18" charset="0"/>
              </a:rPr>
              <a:t>并引起业界的轰动</a:t>
            </a:r>
          </a:p>
          <a:p>
            <a:pPr marL="342900" indent="-342900">
              <a:buFont typeface="Wingdings" pitchFamily="2" charset="2"/>
              <a:buChar char="Ø"/>
            </a:pPr>
            <a:endParaRPr lang="zh-CN" altLang="en-US" sz="2000" dirty="0">
              <a:latin typeface="Times New Roman" panose="02020603050405020304" pitchFamily="18" charset="0"/>
            </a:endParaRPr>
          </a:p>
          <a:p>
            <a:pPr marL="342900" indent="-342900">
              <a:buClr>
                <a:schemeClr val="folHlink"/>
              </a:buClr>
              <a:buFont typeface="Wingdings" pitchFamily="2" charset="2"/>
              <a:buChar char="Ø"/>
            </a:pPr>
            <a:r>
              <a:rPr lang="zh-CN" altLang="en-US" sz="2000" dirty="0">
                <a:latin typeface="Times New Roman" panose="02020603050405020304" pitchFamily="18" charset="0"/>
              </a:rPr>
              <a:t> 发展：面向网络应用，类库不断丰富，性能不断提高，应用领域不断拓展。</a:t>
            </a:r>
          </a:p>
        </p:txBody>
      </p:sp>
    </p:spTree>
    <p:extLst>
      <p:ext uri="{BB962C8B-B14F-4D97-AF65-F5344CB8AC3E}">
        <p14:creationId xmlns:p14="http://schemas.microsoft.com/office/powerpoint/2010/main" val="2397905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F06AB-3923-624F-ADE0-61193E697373}"/>
              </a:ext>
            </a:extLst>
          </p:cNvPr>
          <p:cNvSpPr>
            <a:spLocks noGrp="1"/>
          </p:cNvSpPr>
          <p:nvPr>
            <p:ph type="title"/>
          </p:nvPr>
        </p:nvSpPr>
        <p:spPr/>
        <p:txBody>
          <a:bodyPr/>
          <a:lstStyle/>
          <a:p>
            <a:r>
              <a:rPr kumimoji="1" lang="en-US" altLang="zh-CN" dirty="0"/>
              <a:t>Java</a:t>
            </a:r>
            <a:r>
              <a:rPr kumimoji="1" lang="zh-CN" altLang="en-US" dirty="0"/>
              <a:t>的版本</a:t>
            </a:r>
          </a:p>
        </p:txBody>
      </p:sp>
      <p:sp>
        <p:nvSpPr>
          <p:cNvPr id="3" name="内容占位符 2">
            <a:extLst>
              <a:ext uri="{FF2B5EF4-FFF2-40B4-BE49-F238E27FC236}">
                <a16:creationId xmlns:a16="http://schemas.microsoft.com/office/drawing/2014/main" id="{9988375A-9267-F845-BEA5-DBC3A044C619}"/>
              </a:ext>
            </a:extLst>
          </p:cNvPr>
          <p:cNvSpPr>
            <a:spLocks noGrp="1"/>
          </p:cNvSpPr>
          <p:nvPr>
            <p:ph idx="1"/>
          </p:nvPr>
        </p:nvSpPr>
        <p:spPr/>
        <p:txBody>
          <a:bodyPr/>
          <a:lstStyle/>
          <a:p>
            <a:pPr marL="0" indent="0">
              <a:buNone/>
            </a:pPr>
            <a:r>
              <a:rPr kumimoji="1" lang="zh-CN" altLang="en-US" dirty="0"/>
              <a:t>从 </a:t>
            </a:r>
            <a:r>
              <a:rPr kumimoji="1" lang="en-US" altLang="zh-CN" dirty="0"/>
              <a:t>1.2</a:t>
            </a:r>
            <a:r>
              <a:rPr kumimoji="1" lang="zh-CN" altLang="en-US" dirty="0"/>
              <a:t> 开始 分化成 </a:t>
            </a:r>
            <a:r>
              <a:rPr kumimoji="1" lang="en-US" altLang="zh-CN" dirty="0"/>
              <a:t>J2EE</a:t>
            </a:r>
            <a:r>
              <a:rPr kumimoji="1" lang="zh-CN" altLang="en-US" dirty="0"/>
              <a:t> </a:t>
            </a:r>
            <a:r>
              <a:rPr kumimoji="1" lang="en-US" altLang="zh-CN" dirty="0"/>
              <a:t>,</a:t>
            </a:r>
            <a:r>
              <a:rPr kumimoji="1" lang="zh-CN" altLang="en-US" dirty="0"/>
              <a:t> </a:t>
            </a:r>
            <a:r>
              <a:rPr kumimoji="1" lang="en-US" altLang="zh-CN" dirty="0"/>
              <a:t>J2SE,</a:t>
            </a:r>
            <a:r>
              <a:rPr kumimoji="1" lang="zh-CN" altLang="en-US" dirty="0"/>
              <a:t> </a:t>
            </a:r>
            <a:r>
              <a:rPr kumimoji="1" lang="en-US" altLang="zh-CN" dirty="0"/>
              <a:t>J2ME</a:t>
            </a:r>
          </a:p>
          <a:p>
            <a:pPr marL="0" indent="0">
              <a:buNone/>
            </a:pPr>
            <a:r>
              <a:rPr kumimoji="1" lang="zh-CN" altLang="en-US" dirty="0"/>
              <a:t>从 </a:t>
            </a:r>
            <a:r>
              <a:rPr kumimoji="1" lang="en-US" altLang="zh-CN" dirty="0"/>
              <a:t>1.5</a:t>
            </a:r>
            <a:r>
              <a:rPr kumimoji="1" lang="zh-CN" altLang="en-US" dirty="0"/>
              <a:t> 开始 叫成 </a:t>
            </a:r>
            <a:r>
              <a:rPr kumimoji="1" lang="en-US" altLang="zh-CN" dirty="0"/>
              <a:t>Java5</a:t>
            </a:r>
          </a:p>
          <a:p>
            <a:pPr marL="0" indent="0">
              <a:buNone/>
            </a:pPr>
            <a:r>
              <a:rPr kumimoji="1" lang="en-US" altLang="zh-CN" dirty="0"/>
              <a:t>2010</a:t>
            </a:r>
            <a:r>
              <a:rPr kumimoji="1" lang="zh-CN" altLang="en-US" dirty="0"/>
              <a:t>年</a:t>
            </a:r>
            <a:r>
              <a:rPr kumimoji="1" lang="en-US" altLang="zh-CN" dirty="0"/>
              <a:t>Sun</a:t>
            </a:r>
            <a:r>
              <a:rPr kumimoji="1" lang="zh-CN" altLang="en-US" dirty="0"/>
              <a:t>被</a:t>
            </a:r>
            <a:r>
              <a:rPr kumimoji="1" lang="en-US" altLang="zh-CN" dirty="0"/>
              <a:t>Oracle</a:t>
            </a:r>
            <a:r>
              <a:rPr kumimoji="1" lang="zh-CN" altLang="en-US" dirty="0"/>
              <a:t>收购</a:t>
            </a:r>
            <a:endParaRPr kumimoji="1" lang="en-US" altLang="zh-CN" dirty="0"/>
          </a:p>
          <a:p>
            <a:pPr marL="0" indent="0">
              <a:buNone/>
            </a:pPr>
            <a:r>
              <a:rPr kumimoji="1" lang="zh-CN" altLang="en-US" dirty="0"/>
              <a:t>爆发版本</a:t>
            </a:r>
            <a:r>
              <a:rPr kumimoji="1" lang="en-US" altLang="zh-CN" dirty="0"/>
              <a:t>Java6-&gt;Java8</a:t>
            </a:r>
          </a:p>
          <a:p>
            <a:pPr marL="0" indent="0">
              <a:buNone/>
            </a:pPr>
            <a:r>
              <a:rPr kumimoji="1" lang="en-US" altLang="zh-CN" dirty="0"/>
              <a:t>Java8</a:t>
            </a:r>
            <a:r>
              <a:rPr kumimoji="1" lang="zh-CN" altLang="en-US" dirty="0"/>
              <a:t>以上变动较大，现在 </a:t>
            </a:r>
            <a:r>
              <a:rPr kumimoji="1" lang="en-US" altLang="zh-CN" dirty="0"/>
              <a:t>Java</a:t>
            </a:r>
            <a:r>
              <a:rPr kumimoji="1" lang="zh-CN" altLang="en-US" dirty="0"/>
              <a:t> </a:t>
            </a:r>
            <a:r>
              <a:rPr kumimoji="1" lang="en-US" altLang="zh-CN" dirty="0"/>
              <a:t>13,</a:t>
            </a:r>
          </a:p>
          <a:p>
            <a:pPr marL="0" indent="0">
              <a:buNone/>
            </a:pPr>
            <a:r>
              <a:rPr lang="en-US" altLang="zh-CN" dirty="0"/>
              <a:t>Java 14</a:t>
            </a:r>
            <a:r>
              <a:rPr lang="zh-CN" altLang="en-US" dirty="0"/>
              <a:t>预定于今年</a:t>
            </a:r>
            <a:r>
              <a:rPr lang="en-US" altLang="zh-CN" dirty="0"/>
              <a:t>3</a:t>
            </a:r>
            <a:r>
              <a:rPr lang="zh-CN" altLang="en-US" dirty="0"/>
              <a:t>月</a:t>
            </a:r>
            <a:r>
              <a:rPr lang="en-US" altLang="zh-CN" dirty="0"/>
              <a:t>17</a:t>
            </a:r>
            <a:r>
              <a:rPr lang="zh-CN" altLang="en-US" dirty="0"/>
              <a:t>日发布！</a:t>
            </a:r>
            <a:endParaRPr lang="en-US" altLang="zh-CN" dirty="0"/>
          </a:p>
          <a:p>
            <a:pPr marL="0" indent="0">
              <a:buNone/>
            </a:pPr>
            <a:r>
              <a:rPr lang="zh-CN" altLang="en-US" dirty="0"/>
              <a:t>但现在都在用</a:t>
            </a:r>
            <a:r>
              <a:rPr lang="en-US" altLang="zh-CN" dirty="0"/>
              <a:t>8…</a:t>
            </a:r>
          </a:p>
          <a:p>
            <a:pPr marL="0" indent="0">
              <a:buNone/>
            </a:pPr>
            <a:endParaRPr lang="en-US" altLang="zh-CN" dirty="0"/>
          </a:p>
          <a:p>
            <a:pPr marL="0" indent="0">
              <a:buNone/>
            </a:pP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502600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手机屏幕的截图&#10;&#10;描述已自动生成">
            <a:extLst>
              <a:ext uri="{FF2B5EF4-FFF2-40B4-BE49-F238E27FC236}">
                <a16:creationId xmlns:a16="http://schemas.microsoft.com/office/drawing/2014/main" id="{922672E3-FC2E-854B-8E66-110987B9B66F}"/>
              </a:ext>
            </a:extLst>
          </p:cNvPr>
          <p:cNvPicPr>
            <a:picLocks noChangeAspect="1"/>
          </p:cNvPicPr>
          <p:nvPr/>
        </p:nvPicPr>
        <p:blipFill>
          <a:blip r:embed="rId2"/>
          <a:stretch>
            <a:fillRect/>
          </a:stretch>
        </p:blipFill>
        <p:spPr>
          <a:xfrm>
            <a:off x="1536700" y="196850"/>
            <a:ext cx="9118600" cy="6464300"/>
          </a:xfrm>
          <a:prstGeom prst="rect">
            <a:avLst/>
          </a:prstGeom>
        </p:spPr>
      </p:pic>
    </p:spTree>
    <p:extLst>
      <p:ext uri="{BB962C8B-B14F-4D97-AF65-F5344CB8AC3E}">
        <p14:creationId xmlns:p14="http://schemas.microsoft.com/office/powerpoint/2010/main" val="2657794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手机屏幕截图&#10;&#10;描述已自动生成">
            <a:extLst>
              <a:ext uri="{FF2B5EF4-FFF2-40B4-BE49-F238E27FC236}">
                <a16:creationId xmlns:a16="http://schemas.microsoft.com/office/drawing/2014/main" id="{DA678D95-CE58-4641-97FB-9B768F621FBF}"/>
              </a:ext>
            </a:extLst>
          </p:cNvPr>
          <p:cNvPicPr>
            <a:picLocks noChangeAspect="1"/>
          </p:cNvPicPr>
          <p:nvPr/>
        </p:nvPicPr>
        <p:blipFill>
          <a:blip r:embed="rId2"/>
          <a:stretch>
            <a:fillRect/>
          </a:stretch>
        </p:blipFill>
        <p:spPr>
          <a:xfrm>
            <a:off x="749469" y="1475316"/>
            <a:ext cx="10693062" cy="3907367"/>
          </a:xfrm>
          <a:prstGeom prst="rect">
            <a:avLst/>
          </a:prstGeom>
        </p:spPr>
      </p:pic>
    </p:spTree>
    <p:extLst>
      <p:ext uri="{BB962C8B-B14F-4D97-AF65-F5344CB8AC3E}">
        <p14:creationId xmlns:p14="http://schemas.microsoft.com/office/powerpoint/2010/main" val="1701987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19D1B5E-2A60-9346-B5BD-974C7BFC0A36}"/>
              </a:ext>
            </a:extLst>
          </p:cNvPr>
          <p:cNvSpPr>
            <a:spLocks noChangeArrowheads="1"/>
          </p:cNvSpPr>
          <p:nvPr/>
        </p:nvSpPr>
        <p:spPr bwMode="auto">
          <a:xfrm>
            <a:off x="237067" y="1744133"/>
            <a:ext cx="11379200" cy="441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rPr>
              <a:t>Java = </a:t>
            </a:r>
            <a:r>
              <a:rPr lang="en-US" altLang="zh-CN" sz="2400" dirty="0">
                <a:solidFill>
                  <a:schemeClr val="folHlink"/>
                </a:solidFill>
                <a:latin typeface="Times New Roman" panose="02020603050405020304" pitchFamily="18" charset="0"/>
              </a:rPr>
              <a:t>“ C++ ”   </a:t>
            </a:r>
            <a:r>
              <a:rPr lang="zh-CN" altLang="en-US" sz="2400" dirty="0">
                <a:solidFill>
                  <a:schemeClr val="folHlink"/>
                </a:solidFill>
                <a:latin typeface="Times New Roman" panose="02020603050405020304" pitchFamily="18" charset="0"/>
              </a:rPr>
              <a:t>－  “ 复杂性和奇异性 ”  </a:t>
            </a:r>
            <a:r>
              <a:rPr lang="en-US" altLang="zh-CN" sz="2400" dirty="0">
                <a:solidFill>
                  <a:schemeClr val="folHlink"/>
                </a:solidFill>
                <a:latin typeface="Times New Roman" panose="02020603050405020304" pitchFamily="18" charset="0"/>
              </a:rPr>
              <a:t>+ “</a:t>
            </a:r>
            <a:r>
              <a:rPr lang="zh-CN" altLang="en-US" sz="2400" dirty="0">
                <a:solidFill>
                  <a:schemeClr val="folHlink"/>
                </a:solidFill>
                <a:latin typeface="Times New Roman" panose="02020603050405020304" pitchFamily="18" charset="0"/>
              </a:rPr>
              <a:t>安全性和可移植性”</a:t>
            </a:r>
            <a:endParaRPr lang="en-US" altLang="zh-CN" sz="2400" dirty="0">
              <a:solidFill>
                <a:schemeClr val="folHlink"/>
              </a:solidFill>
              <a:latin typeface="Times New Roman" panose="02020603050405020304" pitchFamily="18" charset="0"/>
            </a:endParaRPr>
          </a:p>
          <a:p>
            <a:endParaRPr lang="en-US" altLang="zh-CN" sz="2400" dirty="0">
              <a:solidFill>
                <a:schemeClr val="folHlink"/>
              </a:solidFill>
              <a:latin typeface="Times New Roman" panose="02020603050405020304" pitchFamily="18" charset="0"/>
            </a:endParaRPr>
          </a:p>
          <a:p>
            <a:pPr marL="342900" indent="-342900">
              <a:lnSpc>
                <a:spcPct val="200000"/>
              </a:lnSpc>
              <a:buFont typeface="Wingdings" pitchFamily="2" charset="2"/>
              <a:buChar char="ü"/>
            </a:pPr>
            <a:r>
              <a:rPr lang="en-US" altLang="zh-CN" sz="2400" dirty="0">
                <a:latin typeface="Times New Roman" panose="02020603050405020304" pitchFamily="18" charset="0"/>
              </a:rPr>
              <a:t>Java</a:t>
            </a:r>
            <a:r>
              <a:rPr lang="zh-CN" altLang="en-US" sz="2400" dirty="0">
                <a:latin typeface="Times New Roman" panose="02020603050405020304" pitchFamily="18" charset="0"/>
              </a:rPr>
              <a:t>语言是一个完全面向对象的语言，并且对软件工程技术有很强的支持</a:t>
            </a:r>
            <a:r>
              <a:rPr lang="en-US" altLang="zh-CN" sz="2400" dirty="0">
                <a:latin typeface="Times New Roman" panose="02020603050405020304" pitchFamily="18" charset="0"/>
              </a:rPr>
              <a:t>Java</a:t>
            </a:r>
            <a:r>
              <a:rPr lang="zh-CN" altLang="en-US" sz="2400" dirty="0">
                <a:latin typeface="Times New Roman" panose="02020603050405020304" pitchFamily="18" charset="0"/>
              </a:rPr>
              <a:t>语言的设计集中于对象及其接口，它提供了简单的类机制以及动态的接口模型。</a:t>
            </a:r>
            <a:endParaRPr lang="en-US" altLang="zh-CN" sz="2400" dirty="0">
              <a:latin typeface="Times New Roman" panose="02020603050405020304" pitchFamily="18" charset="0"/>
            </a:endParaRPr>
          </a:p>
          <a:p>
            <a:pPr marL="342900" indent="-342900">
              <a:lnSpc>
                <a:spcPct val="200000"/>
              </a:lnSpc>
              <a:buFont typeface="Wingdings" pitchFamily="2" charset="2"/>
              <a:buChar char="ü"/>
            </a:pPr>
            <a:r>
              <a:rPr lang="zh-CN" altLang="en-US" sz="2400" dirty="0">
                <a:latin typeface="Times New Roman" panose="02020603050405020304" pitchFamily="18" charset="0"/>
              </a:rPr>
              <a:t>对象中封装了它的状态变量以及相应的方法，实现了模块化和信息隐藏；</a:t>
            </a:r>
            <a:endParaRPr lang="en-US" altLang="zh-CN" sz="2400" dirty="0">
              <a:latin typeface="Times New Roman" panose="02020603050405020304" pitchFamily="18" charset="0"/>
            </a:endParaRPr>
          </a:p>
          <a:p>
            <a:pPr marL="342900" indent="-342900">
              <a:lnSpc>
                <a:spcPct val="200000"/>
              </a:lnSpc>
              <a:buFont typeface="Wingdings" pitchFamily="2" charset="2"/>
              <a:buChar char="ü"/>
            </a:pPr>
            <a:r>
              <a:rPr lang="zh-CN" altLang="en-US" sz="2400" dirty="0">
                <a:latin typeface="Times New Roman" panose="02020603050405020304" pitchFamily="18" charset="0"/>
              </a:rPr>
              <a:t>类提供了一类对象的原型，并且通过继承机制，子类可以使用父类所提供的方法，实现了代码的复用。</a:t>
            </a:r>
          </a:p>
        </p:txBody>
      </p:sp>
      <p:sp>
        <p:nvSpPr>
          <p:cNvPr id="5123" name="Text Box 3">
            <a:extLst>
              <a:ext uri="{FF2B5EF4-FFF2-40B4-BE49-F238E27FC236}">
                <a16:creationId xmlns:a16="http://schemas.microsoft.com/office/drawing/2014/main" id="{08D54B16-BE39-1743-82C7-4E02FF35BC5D}"/>
              </a:ext>
            </a:extLst>
          </p:cNvPr>
          <p:cNvSpPr txBox="1">
            <a:spLocks noChangeArrowheads="1"/>
          </p:cNvSpPr>
          <p:nvPr/>
        </p:nvSpPr>
        <p:spPr bwMode="auto">
          <a:xfrm>
            <a:off x="1168401" y="457201"/>
            <a:ext cx="696277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4000" dirty="0">
                <a:latin typeface="Times New Roman" panose="02020603050405020304" pitchFamily="18" charset="0"/>
              </a:rPr>
              <a:t>Java</a:t>
            </a:r>
            <a:r>
              <a:rPr lang="zh-CN" altLang="en-US" sz="4000" dirty="0">
                <a:latin typeface="Times New Roman" panose="02020603050405020304" pitchFamily="18" charset="0"/>
              </a:rPr>
              <a:t>语言特点：</a:t>
            </a:r>
            <a:r>
              <a:rPr lang="zh-CN" altLang="en-US" sz="3200" dirty="0">
                <a:solidFill>
                  <a:schemeClr val="folHlink"/>
                </a:solidFill>
                <a:latin typeface="Times New Roman" panose="02020603050405020304" pitchFamily="18" charset="0"/>
              </a:rPr>
              <a:t>面向对象</a:t>
            </a:r>
          </a:p>
        </p:txBody>
      </p:sp>
    </p:spTree>
    <p:extLst>
      <p:ext uri="{BB962C8B-B14F-4D97-AF65-F5344CB8AC3E}">
        <p14:creationId xmlns:p14="http://schemas.microsoft.com/office/powerpoint/2010/main" val="691999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67A8346-3BAE-5F40-99DC-203280C51528}"/>
              </a:ext>
            </a:extLst>
          </p:cNvPr>
          <p:cNvSpPr>
            <a:spLocks noChangeArrowheads="1"/>
          </p:cNvSpPr>
          <p:nvPr/>
        </p:nvSpPr>
        <p:spPr bwMode="auto">
          <a:xfrm>
            <a:off x="660400" y="1865783"/>
            <a:ext cx="11175999" cy="312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50000"/>
              </a:spcBef>
              <a:buClr>
                <a:schemeClr val="folHlink"/>
              </a:buClr>
              <a:buFont typeface="Wingdings" pitchFamily="2" charset="2"/>
              <a:buChar char="q"/>
            </a:pPr>
            <a:r>
              <a:rPr lang="en-US" altLang="zh-CN" sz="2800" dirty="0">
                <a:latin typeface="Times New Roman" panose="02020603050405020304" pitchFamily="18" charset="0"/>
              </a:rPr>
              <a:t> </a:t>
            </a:r>
            <a:r>
              <a:rPr lang="zh-CN" altLang="en-US" sz="2800" dirty="0">
                <a:latin typeface="Times New Roman" panose="02020603050405020304" pitchFamily="18" charset="0"/>
              </a:rPr>
              <a:t>严格的语言定义：没有“依据机器的不同而不同” 或“由编译器决定”等字眼，最后的目标码都是一致的。</a:t>
            </a:r>
          </a:p>
          <a:p>
            <a:pPr>
              <a:lnSpc>
                <a:spcPct val="110000"/>
              </a:lnSpc>
              <a:spcBef>
                <a:spcPct val="50000"/>
              </a:spcBef>
              <a:buClr>
                <a:schemeClr val="folHlink"/>
              </a:buClr>
              <a:buFont typeface="Wingdings" pitchFamily="2" charset="2"/>
              <a:buChar char="q"/>
            </a:pPr>
            <a:r>
              <a:rPr lang="zh-CN" altLang="en-US" sz="2800" dirty="0">
                <a:latin typeface="Times New Roman" panose="02020603050405020304" pitchFamily="18" charset="0"/>
              </a:rPr>
              <a:t> </a:t>
            </a:r>
            <a:r>
              <a:rPr lang="en-US" altLang="zh-CN" sz="2800" dirty="0">
                <a:latin typeface="Times New Roman" panose="02020603050405020304" pitchFamily="18" charset="0"/>
              </a:rPr>
              <a:t>Java</a:t>
            </a:r>
            <a:r>
              <a:rPr lang="zh-CN" altLang="en-US" sz="2800" dirty="0">
                <a:latin typeface="Times New Roman" panose="02020603050405020304" pitchFamily="18" charset="0"/>
              </a:rPr>
              <a:t>解释器生成与体系结构无关的字节码指令，只要安装了</a:t>
            </a:r>
            <a:r>
              <a:rPr lang="en-US" altLang="zh-CN" sz="2800" dirty="0">
                <a:latin typeface="Times New Roman" panose="02020603050405020304" pitchFamily="18" charset="0"/>
              </a:rPr>
              <a:t>Java</a:t>
            </a:r>
            <a:r>
              <a:rPr lang="zh-CN" altLang="en-US" sz="2800" dirty="0">
                <a:latin typeface="Times New Roman" panose="02020603050405020304" pitchFamily="18" charset="0"/>
              </a:rPr>
              <a:t>运行时系统，</a:t>
            </a:r>
            <a:r>
              <a:rPr lang="en-US" altLang="zh-CN" sz="2800" dirty="0">
                <a:latin typeface="Times New Roman" panose="02020603050405020304" pitchFamily="18" charset="0"/>
              </a:rPr>
              <a:t>Java</a:t>
            </a:r>
            <a:r>
              <a:rPr lang="zh-CN" altLang="en-US" sz="2800" dirty="0">
                <a:latin typeface="Times New Roman" panose="02020603050405020304" pitchFamily="18" charset="0"/>
              </a:rPr>
              <a:t>程序就可在任意的处理器上运行。这些字节码指令对应于</a:t>
            </a:r>
            <a:r>
              <a:rPr lang="en-US" altLang="zh-CN" sz="2800" dirty="0">
                <a:latin typeface="Times New Roman" panose="02020603050405020304" pitchFamily="18" charset="0"/>
              </a:rPr>
              <a:t>Java</a:t>
            </a:r>
            <a:r>
              <a:rPr lang="zh-CN" altLang="en-US" sz="2800" dirty="0">
                <a:latin typeface="Times New Roman" panose="02020603050405020304" pitchFamily="18" charset="0"/>
              </a:rPr>
              <a:t>虚拟机中的表示，</a:t>
            </a:r>
            <a:r>
              <a:rPr lang="en-US" altLang="zh-CN" sz="2800" dirty="0">
                <a:latin typeface="Times New Roman" panose="02020603050405020304" pitchFamily="18" charset="0"/>
              </a:rPr>
              <a:t>Java</a:t>
            </a:r>
            <a:r>
              <a:rPr lang="zh-CN" altLang="en-US" sz="2800" dirty="0">
                <a:latin typeface="Times New Roman" panose="02020603050405020304" pitchFamily="18" charset="0"/>
              </a:rPr>
              <a:t>解释器得到字节码后，对它进行转换，使之能够在不同的平台运行。</a:t>
            </a:r>
          </a:p>
        </p:txBody>
      </p:sp>
      <p:sp>
        <p:nvSpPr>
          <p:cNvPr id="6147" name="Text Box 3">
            <a:extLst>
              <a:ext uri="{FF2B5EF4-FFF2-40B4-BE49-F238E27FC236}">
                <a16:creationId xmlns:a16="http://schemas.microsoft.com/office/drawing/2014/main" id="{27B242EB-3980-A746-8991-7B6D2EC15139}"/>
              </a:ext>
            </a:extLst>
          </p:cNvPr>
          <p:cNvSpPr txBox="1">
            <a:spLocks noChangeArrowheads="1"/>
          </p:cNvSpPr>
          <p:nvPr/>
        </p:nvSpPr>
        <p:spPr bwMode="auto">
          <a:xfrm>
            <a:off x="660400" y="795866"/>
            <a:ext cx="714216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4000" dirty="0">
                <a:latin typeface="Times New Roman" panose="02020603050405020304" pitchFamily="18" charset="0"/>
              </a:rPr>
              <a:t>Java</a:t>
            </a:r>
            <a:r>
              <a:rPr lang="zh-CN" altLang="en-US" sz="4000" dirty="0">
                <a:latin typeface="Times New Roman" panose="02020603050405020304" pitchFamily="18" charset="0"/>
              </a:rPr>
              <a:t>语言特点：</a:t>
            </a:r>
            <a:r>
              <a:rPr lang="zh-CN" altLang="en-US" sz="3200" dirty="0">
                <a:solidFill>
                  <a:schemeClr val="folHlink"/>
                </a:solidFill>
                <a:latin typeface="Times New Roman" panose="02020603050405020304" pitchFamily="18" charset="0"/>
              </a:rPr>
              <a:t>平台无关性</a:t>
            </a:r>
          </a:p>
        </p:txBody>
      </p:sp>
    </p:spTree>
    <p:extLst>
      <p:ext uri="{BB962C8B-B14F-4D97-AF65-F5344CB8AC3E}">
        <p14:creationId xmlns:p14="http://schemas.microsoft.com/office/powerpoint/2010/main" val="2583877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4">
            <a:extLst>
              <a:ext uri="{FF2B5EF4-FFF2-40B4-BE49-F238E27FC236}">
                <a16:creationId xmlns:a16="http://schemas.microsoft.com/office/drawing/2014/main" id="{0C5A90E0-E7C1-DC4B-B404-100C5E8F3BE8}"/>
              </a:ext>
            </a:extLst>
          </p:cNvPr>
          <p:cNvSpPr>
            <a:spLocks noChangeArrowheads="1"/>
          </p:cNvSpPr>
          <p:nvPr/>
        </p:nvSpPr>
        <p:spPr bwMode="auto">
          <a:xfrm>
            <a:off x="1752600" y="3429000"/>
            <a:ext cx="381000" cy="1447800"/>
          </a:xfrm>
          <a:prstGeom prst="rect">
            <a:avLst/>
          </a:prstGeom>
          <a:solidFill>
            <a:schemeClr val="accent1"/>
          </a:solidFill>
          <a:ln w="9525">
            <a:solidFill>
              <a:schemeClr val="tx1"/>
            </a:solidFill>
            <a:miter lim="800000"/>
            <a:headEnd/>
            <a:tailEnd/>
          </a:ln>
        </p:spPr>
        <p:txBody>
          <a:bodyPr wrap="none" anchor="ctr"/>
          <a:lstStyle/>
          <a:p>
            <a:pPr algn="ctr"/>
            <a:r>
              <a:rPr lang="zh-CN" altLang="en-US" sz="2000">
                <a:latin typeface="Times New Roman" panose="02020603050405020304" pitchFamily="18" charset="0"/>
              </a:rPr>
              <a:t>源</a:t>
            </a:r>
          </a:p>
          <a:p>
            <a:pPr algn="ctr"/>
            <a:r>
              <a:rPr lang="zh-CN" altLang="en-US" sz="2000">
                <a:latin typeface="Times New Roman" panose="02020603050405020304" pitchFamily="18" charset="0"/>
              </a:rPr>
              <a:t>程</a:t>
            </a:r>
          </a:p>
          <a:p>
            <a:pPr algn="ctr"/>
            <a:r>
              <a:rPr lang="zh-CN" altLang="en-US" sz="2000">
                <a:latin typeface="Times New Roman" panose="02020603050405020304" pitchFamily="18" charset="0"/>
              </a:rPr>
              <a:t>序</a:t>
            </a:r>
            <a:endParaRPr lang="zh-CN" altLang="en-US">
              <a:latin typeface="Times New Roman" panose="02020603050405020304" pitchFamily="18" charset="0"/>
            </a:endParaRPr>
          </a:p>
        </p:txBody>
      </p:sp>
      <p:sp>
        <p:nvSpPr>
          <p:cNvPr id="8197" name="Oval 5">
            <a:extLst>
              <a:ext uri="{FF2B5EF4-FFF2-40B4-BE49-F238E27FC236}">
                <a16:creationId xmlns:a16="http://schemas.microsoft.com/office/drawing/2014/main" id="{0087A2F2-CF25-754D-B76C-D266505852DA}"/>
              </a:ext>
            </a:extLst>
          </p:cNvPr>
          <p:cNvSpPr>
            <a:spLocks noChangeArrowheads="1"/>
          </p:cNvSpPr>
          <p:nvPr/>
        </p:nvSpPr>
        <p:spPr bwMode="auto">
          <a:xfrm>
            <a:off x="2590800" y="2667000"/>
            <a:ext cx="685800" cy="6858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8198" name="Oval 6">
            <a:extLst>
              <a:ext uri="{FF2B5EF4-FFF2-40B4-BE49-F238E27FC236}">
                <a16:creationId xmlns:a16="http://schemas.microsoft.com/office/drawing/2014/main" id="{E9B678A3-69B6-8C4B-B788-88FD5BE77C68}"/>
              </a:ext>
            </a:extLst>
          </p:cNvPr>
          <p:cNvSpPr>
            <a:spLocks noChangeArrowheads="1"/>
          </p:cNvSpPr>
          <p:nvPr/>
        </p:nvSpPr>
        <p:spPr bwMode="auto">
          <a:xfrm>
            <a:off x="2590800" y="3733800"/>
            <a:ext cx="685800" cy="6858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8199" name="Oval 7">
            <a:extLst>
              <a:ext uri="{FF2B5EF4-FFF2-40B4-BE49-F238E27FC236}">
                <a16:creationId xmlns:a16="http://schemas.microsoft.com/office/drawing/2014/main" id="{C80956EB-604A-5C49-8A7F-FF654A0EC642}"/>
              </a:ext>
            </a:extLst>
          </p:cNvPr>
          <p:cNvSpPr>
            <a:spLocks noChangeArrowheads="1"/>
          </p:cNvSpPr>
          <p:nvPr/>
        </p:nvSpPr>
        <p:spPr bwMode="auto">
          <a:xfrm>
            <a:off x="2590800" y="4876800"/>
            <a:ext cx="685800" cy="6858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8200" name="Rectangle 8">
            <a:extLst>
              <a:ext uri="{FF2B5EF4-FFF2-40B4-BE49-F238E27FC236}">
                <a16:creationId xmlns:a16="http://schemas.microsoft.com/office/drawing/2014/main" id="{588ADD4B-04EC-D54E-AE83-A82CBB5A4CB5}"/>
              </a:ext>
            </a:extLst>
          </p:cNvPr>
          <p:cNvSpPr>
            <a:spLocks noChangeArrowheads="1"/>
          </p:cNvSpPr>
          <p:nvPr/>
        </p:nvSpPr>
        <p:spPr bwMode="auto">
          <a:xfrm>
            <a:off x="3810000" y="3429000"/>
            <a:ext cx="381000" cy="14478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8201" name="Rectangle 9">
            <a:extLst>
              <a:ext uri="{FF2B5EF4-FFF2-40B4-BE49-F238E27FC236}">
                <a16:creationId xmlns:a16="http://schemas.microsoft.com/office/drawing/2014/main" id="{9D57C73B-87FC-4E4D-84C7-81AC6CD176A1}"/>
              </a:ext>
            </a:extLst>
          </p:cNvPr>
          <p:cNvSpPr>
            <a:spLocks noChangeArrowheads="1"/>
          </p:cNvSpPr>
          <p:nvPr/>
        </p:nvSpPr>
        <p:spPr bwMode="auto">
          <a:xfrm>
            <a:off x="5562600" y="3810000"/>
            <a:ext cx="609600" cy="7620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8202" name="Rectangle 10">
            <a:extLst>
              <a:ext uri="{FF2B5EF4-FFF2-40B4-BE49-F238E27FC236}">
                <a16:creationId xmlns:a16="http://schemas.microsoft.com/office/drawing/2014/main" id="{7BB45163-42D9-D04D-AE35-129C38D8447A}"/>
              </a:ext>
            </a:extLst>
          </p:cNvPr>
          <p:cNvSpPr>
            <a:spLocks noChangeArrowheads="1"/>
          </p:cNvSpPr>
          <p:nvPr/>
        </p:nvSpPr>
        <p:spPr bwMode="auto">
          <a:xfrm>
            <a:off x="5562600" y="2514600"/>
            <a:ext cx="609600" cy="7620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8203" name="Rectangle 11">
            <a:extLst>
              <a:ext uri="{FF2B5EF4-FFF2-40B4-BE49-F238E27FC236}">
                <a16:creationId xmlns:a16="http://schemas.microsoft.com/office/drawing/2014/main" id="{BD47F8F8-F318-D948-AD8D-3EDF394F9AB8}"/>
              </a:ext>
            </a:extLst>
          </p:cNvPr>
          <p:cNvSpPr>
            <a:spLocks noChangeArrowheads="1"/>
          </p:cNvSpPr>
          <p:nvPr/>
        </p:nvSpPr>
        <p:spPr bwMode="auto">
          <a:xfrm>
            <a:off x="5562600" y="5105400"/>
            <a:ext cx="609600" cy="7620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8204" name="Line 12">
            <a:extLst>
              <a:ext uri="{FF2B5EF4-FFF2-40B4-BE49-F238E27FC236}">
                <a16:creationId xmlns:a16="http://schemas.microsoft.com/office/drawing/2014/main" id="{58F8156B-DC21-5B4A-B555-3105C3AC4BF2}"/>
              </a:ext>
            </a:extLst>
          </p:cNvPr>
          <p:cNvSpPr>
            <a:spLocks noChangeShapeType="1"/>
          </p:cNvSpPr>
          <p:nvPr/>
        </p:nvSpPr>
        <p:spPr bwMode="auto">
          <a:xfrm>
            <a:off x="2133600" y="41148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5" name="Line 13">
            <a:extLst>
              <a:ext uri="{FF2B5EF4-FFF2-40B4-BE49-F238E27FC236}">
                <a16:creationId xmlns:a16="http://schemas.microsoft.com/office/drawing/2014/main" id="{7A28CE49-CC0E-2F4B-8783-E90FABCCEF4E}"/>
              </a:ext>
            </a:extLst>
          </p:cNvPr>
          <p:cNvSpPr>
            <a:spLocks noChangeShapeType="1"/>
          </p:cNvSpPr>
          <p:nvPr/>
        </p:nvSpPr>
        <p:spPr bwMode="auto">
          <a:xfrm flipV="1">
            <a:off x="2133600" y="3200400"/>
            <a:ext cx="5334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6" name="Line 14">
            <a:extLst>
              <a:ext uri="{FF2B5EF4-FFF2-40B4-BE49-F238E27FC236}">
                <a16:creationId xmlns:a16="http://schemas.microsoft.com/office/drawing/2014/main" id="{F022839A-C29C-C34C-9764-F339F65BDA40}"/>
              </a:ext>
            </a:extLst>
          </p:cNvPr>
          <p:cNvSpPr>
            <a:spLocks noChangeShapeType="1"/>
          </p:cNvSpPr>
          <p:nvPr/>
        </p:nvSpPr>
        <p:spPr bwMode="auto">
          <a:xfrm>
            <a:off x="2133600" y="4114800"/>
            <a:ext cx="5334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7" name="Line 15">
            <a:extLst>
              <a:ext uri="{FF2B5EF4-FFF2-40B4-BE49-F238E27FC236}">
                <a16:creationId xmlns:a16="http://schemas.microsoft.com/office/drawing/2014/main" id="{B38CE202-5C56-A542-A47B-9B812759BC11}"/>
              </a:ext>
            </a:extLst>
          </p:cNvPr>
          <p:cNvSpPr>
            <a:spLocks noChangeShapeType="1"/>
          </p:cNvSpPr>
          <p:nvPr/>
        </p:nvSpPr>
        <p:spPr bwMode="auto">
          <a:xfrm>
            <a:off x="3276600" y="3048000"/>
            <a:ext cx="533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8" name="Line 16">
            <a:extLst>
              <a:ext uri="{FF2B5EF4-FFF2-40B4-BE49-F238E27FC236}">
                <a16:creationId xmlns:a16="http://schemas.microsoft.com/office/drawing/2014/main" id="{CE0EA226-8083-8F44-BE80-DAE4FA4DABFA}"/>
              </a:ext>
            </a:extLst>
          </p:cNvPr>
          <p:cNvSpPr>
            <a:spLocks noChangeShapeType="1"/>
          </p:cNvSpPr>
          <p:nvPr/>
        </p:nvSpPr>
        <p:spPr bwMode="auto">
          <a:xfrm>
            <a:off x="3276600" y="41148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9" name="Line 17">
            <a:extLst>
              <a:ext uri="{FF2B5EF4-FFF2-40B4-BE49-F238E27FC236}">
                <a16:creationId xmlns:a16="http://schemas.microsoft.com/office/drawing/2014/main" id="{DDEAA905-4572-F545-ACB2-ADEFCF421E1F}"/>
              </a:ext>
            </a:extLst>
          </p:cNvPr>
          <p:cNvSpPr>
            <a:spLocks noChangeShapeType="1"/>
          </p:cNvSpPr>
          <p:nvPr/>
        </p:nvSpPr>
        <p:spPr bwMode="auto">
          <a:xfrm flipV="1">
            <a:off x="3124200" y="4724400"/>
            <a:ext cx="6858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0" name="Line 18">
            <a:extLst>
              <a:ext uri="{FF2B5EF4-FFF2-40B4-BE49-F238E27FC236}">
                <a16:creationId xmlns:a16="http://schemas.microsoft.com/office/drawing/2014/main" id="{65F79CE0-AEDE-F542-90E2-E738F645A4C5}"/>
              </a:ext>
            </a:extLst>
          </p:cNvPr>
          <p:cNvSpPr>
            <a:spLocks noChangeShapeType="1"/>
          </p:cNvSpPr>
          <p:nvPr/>
        </p:nvSpPr>
        <p:spPr bwMode="auto">
          <a:xfrm flipV="1">
            <a:off x="4191000" y="2819400"/>
            <a:ext cx="3810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1" name="Line 19">
            <a:extLst>
              <a:ext uri="{FF2B5EF4-FFF2-40B4-BE49-F238E27FC236}">
                <a16:creationId xmlns:a16="http://schemas.microsoft.com/office/drawing/2014/main" id="{2A3CA61D-2954-DF44-A907-8FA57D14216E}"/>
              </a:ext>
            </a:extLst>
          </p:cNvPr>
          <p:cNvSpPr>
            <a:spLocks noChangeShapeType="1"/>
          </p:cNvSpPr>
          <p:nvPr/>
        </p:nvSpPr>
        <p:spPr bwMode="auto">
          <a:xfrm>
            <a:off x="4191000" y="41148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2" name="Line 20">
            <a:extLst>
              <a:ext uri="{FF2B5EF4-FFF2-40B4-BE49-F238E27FC236}">
                <a16:creationId xmlns:a16="http://schemas.microsoft.com/office/drawing/2014/main" id="{AFE819AF-131C-4743-9505-F2441F47C7B1}"/>
              </a:ext>
            </a:extLst>
          </p:cNvPr>
          <p:cNvSpPr>
            <a:spLocks noChangeShapeType="1"/>
          </p:cNvSpPr>
          <p:nvPr/>
        </p:nvSpPr>
        <p:spPr bwMode="auto">
          <a:xfrm>
            <a:off x="4191000" y="4114800"/>
            <a:ext cx="3810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3" name="Text Box 21">
            <a:extLst>
              <a:ext uri="{FF2B5EF4-FFF2-40B4-BE49-F238E27FC236}">
                <a16:creationId xmlns:a16="http://schemas.microsoft.com/office/drawing/2014/main" id="{CFE2967F-406F-3442-A9A2-59A01DE58448}"/>
              </a:ext>
            </a:extLst>
          </p:cNvPr>
          <p:cNvSpPr txBox="1">
            <a:spLocks noChangeArrowheads="1"/>
          </p:cNvSpPr>
          <p:nvPr/>
        </p:nvSpPr>
        <p:spPr bwMode="auto">
          <a:xfrm>
            <a:off x="2209800" y="2041526"/>
            <a:ext cx="145415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latin typeface="Times New Roman" panose="02020603050405020304" pitchFamily="18" charset="0"/>
              </a:rPr>
              <a:t>Java</a:t>
            </a:r>
            <a:r>
              <a:rPr lang="zh-CN" altLang="en-US" sz="2000">
                <a:latin typeface="Times New Roman" panose="02020603050405020304" pitchFamily="18" charset="0"/>
              </a:rPr>
              <a:t>编译器</a:t>
            </a:r>
            <a:endParaRPr lang="zh-CN" altLang="en-US">
              <a:latin typeface="Times New Roman" panose="02020603050405020304" pitchFamily="18" charset="0"/>
            </a:endParaRPr>
          </a:p>
        </p:txBody>
      </p:sp>
      <p:sp>
        <p:nvSpPr>
          <p:cNvPr id="8214" name="Text Box 22">
            <a:extLst>
              <a:ext uri="{FF2B5EF4-FFF2-40B4-BE49-F238E27FC236}">
                <a16:creationId xmlns:a16="http://schemas.microsoft.com/office/drawing/2014/main" id="{834621A5-0B92-D542-B161-0D7CF084364A}"/>
              </a:ext>
            </a:extLst>
          </p:cNvPr>
          <p:cNvSpPr txBox="1">
            <a:spLocks noChangeArrowheads="1"/>
          </p:cNvSpPr>
          <p:nvPr/>
        </p:nvSpPr>
        <p:spPr bwMode="auto">
          <a:xfrm>
            <a:off x="2514600" y="5562600"/>
            <a:ext cx="975460"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latin typeface="Times New Roman" panose="02020603050405020304" pitchFamily="18" charset="0"/>
              </a:rPr>
              <a:t>SPARC</a:t>
            </a:r>
            <a:endParaRPr lang="en-US" altLang="zh-CN">
              <a:latin typeface="Times New Roman" panose="02020603050405020304" pitchFamily="18" charset="0"/>
            </a:endParaRPr>
          </a:p>
        </p:txBody>
      </p:sp>
      <p:sp>
        <p:nvSpPr>
          <p:cNvPr id="8215" name="Text Box 23">
            <a:extLst>
              <a:ext uri="{FF2B5EF4-FFF2-40B4-BE49-F238E27FC236}">
                <a16:creationId xmlns:a16="http://schemas.microsoft.com/office/drawing/2014/main" id="{18E87164-0D88-6242-846E-89A56D61D2B4}"/>
              </a:ext>
            </a:extLst>
          </p:cNvPr>
          <p:cNvSpPr txBox="1">
            <a:spLocks noChangeArrowheads="1"/>
          </p:cNvSpPr>
          <p:nvPr/>
        </p:nvSpPr>
        <p:spPr bwMode="auto">
          <a:xfrm>
            <a:off x="2438401" y="4267200"/>
            <a:ext cx="941283"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latin typeface="Times New Roman" panose="02020603050405020304" pitchFamily="18" charset="0"/>
              </a:rPr>
              <a:t>pentium</a:t>
            </a:r>
          </a:p>
        </p:txBody>
      </p:sp>
      <p:sp>
        <p:nvSpPr>
          <p:cNvPr id="8216" name="Text Box 24">
            <a:extLst>
              <a:ext uri="{FF2B5EF4-FFF2-40B4-BE49-F238E27FC236}">
                <a16:creationId xmlns:a16="http://schemas.microsoft.com/office/drawing/2014/main" id="{43941154-313A-7242-82CB-5D5ACA4E28ED}"/>
              </a:ext>
            </a:extLst>
          </p:cNvPr>
          <p:cNvSpPr txBox="1">
            <a:spLocks noChangeArrowheads="1"/>
          </p:cNvSpPr>
          <p:nvPr/>
        </p:nvSpPr>
        <p:spPr bwMode="auto">
          <a:xfrm>
            <a:off x="2514600" y="3352800"/>
            <a:ext cx="1082348"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latin typeface="Times New Roman" panose="02020603050405020304" pitchFamily="18" charset="0"/>
              </a:rPr>
              <a:t>Powerpc</a:t>
            </a:r>
            <a:endParaRPr lang="en-US" altLang="zh-CN">
              <a:latin typeface="Times New Roman" panose="02020603050405020304" pitchFamily="18" charset="0"/>
            </a:endParaRPr>
          </a:p>
        </p:txBody>
      </p:sp>
      <p:sp>
        <p:nvSpPr>
          <p:cNvPr id="8217" name="Text Box 25">
            <a:extLst>
              <a:ext uri="{FF2B5EF4-FFF2-40B4-BE49-F238E27FC236}">
                <a16:creationId xmlns:a16="http://schemas.microsoft.com/office/drawing/2014/main" id="{16196FD0-CB1D-FC4B-949A-65510F6135C4}"/>
              </a:ext>
            </a:extLst>
          </p:cNvPr>
          <p:cNvSpPr txBox="1">
            <a:spLocks noChangeArrowheads="1"/>
          </p:cNvSpPr>
          <p:nvPr/>
        </p:nvSpPr>
        <p:spPr bwMode="auto">
          <a:xfrm>
            <a:off x="3774759" y="3713163"/>
            <a:ext cx="492443" cy="861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wrap="none">
            <a:spAutoFit/>
          </a:bodyPr>
          <a:lstStyle/>
          <a:p>
            <a:r>
              <a:rPr lang="zh-CN" altLang="en-US" sz="2000">
                <a:latin typeface="Times New Roman" panose="02020603050405020304" pitchFamily="18" charset="0"/>
              </a:rPr>
              <a:t>中间码</a:t>
            </a:r>
            <a:endParaRPr lang="zh-CN" altLang="en-US">
              <a:latin typeface="Times New Roman" panose="02020603050405020304" pitchFamily="18" charset="0"/>
            </a:endParaRPr>
          </a:p>
        </p:txBody>
      </p:sp>
      <p:sp>
        <p:nvSpPr>
          <p:cNvPr id="8218" name="Text Box 26">
            <a:extLst>
              <a:ext uri="{FF2B5EF4-FFF2-40B4-BE49-F238E27FC236}">
                <a16:creationId xmlns:a16="http://schemas.microsoft.com/office/drawing/2014/main" id="{C6C49E45-CD46-F845-A574-F0E5B5260792}"/>
              </a:ext>
            </a:extLst>
          </p:cNvPr>
          <p:cNvSpPr txBox="1">
            <a:spLocks noChangeArrowheads="1"/>
          </p:cNvSpPr>
          <p:nvPr/>
        </p:nvSpPr>
        <p:spPr bwMode="auto">
          <a:xfrm>
            <a:off x="4419600" y="3276600"/>
            <a:ext cx="1082348"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latin typeface="Times New Roman" panose="02020603050405020304" pitchFamily="18" charset="0"/>
              </a:rPr>
              <a:t>Powerpc</a:t>
            </a:r>
            <a:endParaRPr lang="en-US" altLang="zh-CN">
              <a:latin typeface="Times New Roman" panose="02020603050405020304" pitchFamily="18" charset="0"/>
            </a:endParaRPr>
          </a:p>
        </p:txBody>
      </p:sp>
      <p:sp>
        <p:nvSpPr>
          <p:cNvPr id="8219" name="Text Box 27">
            <a:extLst>
              <a:ext uri="{FF2B5EF4-FFF2-40B4-BE49-F238E27FC236}">
                <a16:creationId xmlns:a16="http://schemas.microsoft.com/office/drawing/2014/main" id="{5F8D88EF-F3C2-B74D-9316-CBD048B35A56}"/>
              </a:ext>
            </a:extLst>
          </p:cNvPr>
          <p:cNvSpPr txBox="1">
            <a:spLocks noChangeArrowheads="1"/>
          </p:cNvSpPr>
          <p:nvPr/>
        </p:nvSpPr>
        <p:spPr bwMode="auto">
          <a:xfrm>
            <a:off x="4495801" y="4419600"/>
            <a:ext cx="941283"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latin typeface="Times New Roman" panose="02020603050405020304" pitchFamily="18" charset="0"/>
              </a:rPr>
              <a:t>pentium</a:t>
            </a:r>
          </a:p>
        </p:txBody>
      </p:sp>
      <p:sp>
        <p:nvSpPr>
          <p:cNvPr id="8220" name="Text Box 28">
            <a:extLst>
              <a:ext uri="{FF2B5EF4-FFF2-40B4-BE49-F238E27FC236}">
                <a16:creationId xmlns:a16="http://schemas.microsoft.com/office/drawing/2014/main" id="{A988FFD4-1A6E-0844-89BE-6E1355D0CC00}"/>
              </a:ext>
            </a:extLst>
          </p:cNvPr>
          <p:cNvSpPr txBox="1">
            <a:spLocks noChangeArrowheads="1"/>
          </p:cNvSpPr>
          <p:nvPr/>
        </p:nvSpPr>
        <p:spPr bwMode="auto">
          <a:xfrm>
            <a:off x="4495800" y="5791200"/>
            <a:ext cx="975460"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latin typeface="Times New Roman" panose="02020603050405020304" pitchFamily="18" charset="0"/>
              </a:rPr>
              <a:t>SPARC</a:t>
            </a:r>
            <a:endParaRPr lang="en-US" altLang="zh-CN">
              <a:latin typeface="Times New Roman" panose="02020603050405020304" pitchFamily="18" charset="0"/>
            </a:endParaRPr>
          </a:p>
        </p:txBody>
      </p:sp>
      <p:sp>
        <p:nvSpPr>
          <p:cNvPr id="8221" name="Text Box 29">
            <a:extLst>
              <a:ext uri="{FF2B5EF4-FFF2-40B4-BE49-F238E27FC236}">
                <a16:creationId xmlns:a16="http://schemas.microsoft.com/office/drawing/2014/main" id="{71F602A9-BF71-F240-8293-93E62FC9E66C}"/>
              </a:ext>
            </a:extLst>
          </p:cNvPr>
          <p:cNvSpPr txBox="1">
            <a:spLocks noChangeArrowheads="1"/>
          </p:cNvSpPr>
          <p:nvPr/>
        </p:nvSpPr>
        <p:spPr bwMode="auto">
          <a:xfrm>
            <a:off x="5791200" y="2041526"/>
            <a:ext cx="94615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a:latin typeface="Times New Roman" panose="02020603050405020304" pitchFamily="18" charset="0"/>
              </a:rPr>
              <a:t>二进制</a:t>
            </a:r>
            <a:endParaRPr lang="zh-CN" altLang="en-US">
              <a:latin typeface="Times New Roman" panose="02020603050405020304" pitchFamily="18" charset="0"/>
            </a:endParaRPr>
          </a:p>
        </p:txBody>
      </p:sp>
      <p:sp>
        <p:nvSpPr>
          <p:cNvPr id="8222" name="Rectangle 30">
            <a:extLst>
              <a:ext uri="{FF2B5EF4-FFF2-40B4-BE49-F238E27FC236}">
                <a16:creationId xmlns:a16="http://schemas.microsoft.com/office/drawing/2014/main" id="{5CA15AA8-4DBC-994B-8C84-C37474C07D8E}"/>
              </a:ext>
            </a:extLst>
          </p:cNvPr>
          <p:cNvSpPr>
            <a:spLocks noChangeArrowheads="1"/>
          </p:cNvSpPr>
          <p:nvPr/>
        </p:nvSpPr>
        <p:spPr bwMode="auto">
          <a:xfrm>
            <a:off x="6477000" y="3505200"/>
            <a:ext cx="381000" cy="1447800"/>
          </a:xfrm>
          <a:prstGeom prst="rect">
            <a:avLst/>
          </a:prstGeom>
          <a:solidFill>
            <a:srgbClr val="FFFFCC"/>
          </a:solidFill>
          <a:ln w="9525">
            <a:solidFill>
              <a:schemeClr val="tx1"/>
            </a:solidFill>
            <a:miter lim="800000"/>
            <a:headEnd/>
            <a:tailEnd/>
          </a:ln>
        </p:spPr>
        <p:txBody>
          <a:bodyPr wrap="none" anchor="ctr"/>
          <a:lstStyle/>
          <a:p>
            <a:pPr algn="ctr"/>
            <a:r>
              <a:rPr lang="zh-CN" altLang="en-US" sz="2000">
                <a:latin typeface="Times New Roman" panose="02020603050405020304" pitchFamily="18" charset="0"/>
              </a:rPr>
              <a:t>源</a:t>
            </a:r>
          </a:p>
          <a:p>
            <a:pPr algn="ctr"/>
            <a:r>
              <a:rPr lang="zh-CN" altLang="en-US" sz="2000">
                <a:latin typeface="Times New Roman" panose="02020603050405020304" pitchFamily="18" charset="0"/>
              </a:rPr>
              <a:t>程</a:t>
            </a:r>
          </a:p>
          <a:p>
            <a:pPr algn="ctr"/>
            <a:r>
              <a:rPr lang="zh-CN" altLang="en-US" sz="2000">
                <a:latin typeface="Times New Roman" panose="02020603050405020304" pitchFamily="18" charset="0"/>
              </a:rPr>
              <a:t>序</a:t>
            </a:r>
            <a:endParaRPr lang="zh-CN" altLang="en-US">
              <a:latin typeface="Times New Roman" panose="02020603050405020304" pitchFamily="18" charset="0"/>
            </a:endParaRPr>
          </a:p>
        </p:txBody>
      </p:sp>
      <p:sp>
        <p:nvSpPr>
          <p:cNvPr id="8223" name="Oval 31">
            <a:extLst>
              <a:ext uri="{FF2B5EF4-FFF2-40B4-BE49-F238E27FC236}">
                <a16:creationId xmlns:a16="http://schemas.microsoft.com/office/drawing/2014/main" id="{8E2A287D-36F3-BA48-9374-63633A13D4DD}"/>
              </a:ext>
            </a:extLst>
          </p:cNvPr>
          <p:cNvSpPr>
            <a:spLocks noChangeArrowheads="1"/>
          </p:cNvSpPr>
          <p:nvPr/>
        </p:nvSpPr>
        <p:spPr bwMode="auto">
          <a:xfrm>
            <a:off x="7620000" y="2667000"/>
            <a:ext cx="685800" cy="685800"/>
          </a:xfrm>
          <a:prstGeom prst="ellipse">
            <a:avLst/>
          </a:prstGeom>
          <a:solidFill>
            <a:srgbClr val="FFFFCC"/>
          </a:solidFill>
          <a:ln w="9525">
            <a:solidFill>
              <a:schemeClr val="tx1"/>
            </a:solidFill>
            <a:round/>
            <a:headEnd/>
            <a:tailEnd/>
          </a:ln>
        </p:spPr>
        <p:txBody>
          <a:bodyPr wrap="none" anchor="ctr"/>
          <a:lstStyle/>
          <a:p>
            <a:endParaRPr lang="zh-CN" altLang="en-US"/>
          </a:p>
        </p:txBody>
      </p:sp>
      <p:sp>
        <p:nvSpPr>
          <p:cNvPr id="8224" name="Oval 32">
            <a:extLst>
              <a:ext uri="{FF2B5EF4-FFF2-40B4-BE49-F238E27FC236}">
                <a16:creationId xmlns:a16="http://schemas.microsoft.com/office/drawing/2014/main" id="{76137F20-FB34-9B4B-8203-D38DFD0DEFDB}"/>
              </a:ext>
            </a:extLst>
          </p:cNvPr>
          <p:cNvSpPr>
            <a:spLocks noChangeArrowheads="1"/>
          </p:cNvSpPr>
          <p:nvPr/>
        </p:nvSpPr>
        <p:spPr bwMode="auto">
          <a:xfrm>
            <a:off x="7620000" y="3733800"/>
            <a:ext cx="685800" cy="685800"/>
          </a:xfrm>
          <a:prstGeom prst="ellipse">
            <a:avLst/>
          </a:prstGeom>
          <a:solidFill>
            <a:srgbClr val="FFFFCC"/>
          </a:solidFill>
          <a:ln w="9525">
            <a:solidFill>
              <a:schemeClr val="tx1"/>
            </a:solidFill>
            <a:round/>
            <a:headEnd/>
            <a:tailEnd/>
          </a:ln>
        </p:spPr>
        <p:txBody>
          <a:bodyPr wrap="none" anchor="ctr"/>
          <a:lstStyle/>
          <a:p>
            <a:endParaRPr lang="zh-CN" altLang="en-US"/>
          </a:p>
        </p:txBody>
      </p:sp>
      <p:sp>
        <p:nvSpPr>
          <p:cNvPr id="8225" name="Oval 33">
            <a:extLst>
              <a:ext uri="{FF2B5EF4-FFF2-40B4-BE49-F238E27FC236}">
                <a16:creationId xmlns:a16="http://schemas.microsoft.com/office/drawing/2014/main" id="{339381ED-E357-CD45-B365-853D73A84448}"/>
              </a:ext>
            </a:extLst>
          </p:cNvPr>
          <p:cNvSpPr>
            <a:spLocks noChangeArrowheads="1"/>
          </p:cNvSpPr>
          <p:nvPr/>
        </p:nvSpPr>
        <p:spPr bwMode="auto">
          <a:xfrm>
            <a:off x="7620000" y="4876800"/>
            <a:ext cx="685800" cy="685800"/>
          </a:xfrm>
          <a:prstGeom prst="ellipse">
            <a:avLst/>
          </a:prstGeom>
          <a:solidFill>
            <a:srgbClr val="FFFFCC"/>
          </a:solidFill>
          <a:ln w="9525">
            <a:solidFill>
              <a:schemeClr val="tx1"/>
            </a:solidFill>
            <a:round/>
            <a:headEnd/>
            <a:tailEnd/>
          </a:ln>
        </p:spPr>
        <p:txBody>
          <a:bodyPr wrap="none" anchor="ctr"/>
          <a:lstStyle/>
          <a:p>
            <a:endParaRPr lang="zh-CN" altLang="en-US"/>
          </a:p>
        </p:txBody>
      </p:sp>
      <p:sp>
        <p:nvSpPr>
          <p:cNvPr id="8226" name="Text Box 34">
            <a:extLst>
              <a:ext uri="{FF2B5EF4-FFF2-40B4-BE49-F238E27FC236}">
                <a16:creationId xmlns:a16="http://schemas.microsoft.com/office/drawing/2014/main" id="{A748C974-5014-4C4F-95CD-DDF3FD67205C}"/>
              </a:ext>
            </a:extLst>
          </p:cNvPr>
          <p:cNvSpPr txBox="1">
            <a:spLocks noChangeArrowheads="1"/>
          </p:cNvSpPr>
          <p:nvPr/>
        </p:nvSpPr>
        <p:spPr bwMode="auto">
          <a:xfrm>
            <a:off x="7543800" y="5562600"/>
            <a:ext cx="975460" cy="400110"/>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latin typeface="Times New Roman" panose="02020603050405020304" pitchFamily="18" charset="0"/>
              </a:rPr>
              <a:t>SPARC</a:t>
            </a:r>
            <a:endParaRPr lang="en-US" altLang="zh-CN">
              <a:latin typeface="Times New Roman" panose="02020603050405020304" pitchFamily="18" charset="0"/>
            </a:endParaRPr>
          </a:p>
        </p:txBody>
      </p:sp>
      <p:sp>
        <p:nvSpPr>
          <p:cNvPr id="8227" name="Text Box 35">
            <a:extLst>
              <a:ext uri="{FF2B5EF4-FFF2-40B4-BE49-F238E27FC236}">
                <a16:creationId xmlns:a16="http://schemas.microsoft.com/office/drawing/2014/main" id="{69712068-0ABA-BD49-BA77-108B57BFF3FB}"/>
              </a:ext>
            </a:extLst>
          </p:cNvPr>
          <p:cNvSpPr txBox="1">
            <a:spLocks noChangeArrowheads="1"/>
          </p:cNvSpPr>
          <p:nvPr/>
        </p:nvSpPr>
        <p:spPr bwMode="auto">
          <a:xfrm>
            <a:off x="7543800" y="3352800"/>
            <a:ext cx="1082348" cy="400110"/>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latin typeface="Times New Roman" panose="02020603050405020304" pitchFamily="18" charset="0"/>
              </a:rPr>
              <a:t>Powerpc</a:t>
            </a:r>
            <a:endParaRPr lang="en-US" altLang="zh-CN">
              <a:latin typeface="Times New Roman" panose="02020603050405020304" pitchFamily="18" charset="0"/>
            </a:endParaRPr>
          </a:p>
        </p:txBody>
      </p:sp>
      <p:sp>
        <p:nvSpPr>
          <p:cNvPr id="8228" name="Text Box 36">
            <a:extLst>
              <a:ext uri="{FF2B5EF4-FFF2-40B4-BE49-F238E27FC236}">
                <a16:creationId xmlns:a16="http://schemas.microsoft.com/office/drawing/2014/main" id="{93721CEF-9CBF-1C40-8E5E-D3C2AD191A52}"/>
              </a:ext>
            </a:extLst>
          </p:cNvPr>
          <p:cNvSpPr txBox="1">
            <a:spLocks noChangeArrowheads="1"/>
          </p:cNvSpPr>
          <p:nvPr/>
        </p:nvSpPr>
        <p:spPr bwMode="auto">
          <a:xfrm>
            <a:off x="7543801" y="4419600"/>
            <a:ext cx="941283" cy="36933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latin typeface="Times New Roman" panose="02020603050405020304" pitchFamily="18" charset="0"/>
              </a:rPr>
              <a:t>pentium</a:t>
            </a:r>
          </a:p>
        </p:txBody>
      </p:sp>
      <p:sp>
        <p:nvSpPr>
          <p:cNvPr id="8229" name="Rectangle 37">
            <a:extLst>
              <a:ext uri="{FF2B5EF4-FFF2-40B4-BE49-F238E27FC236}">
                <a16:creationId xmlns:a16="http://schemas.microsoft.com/office/drawing/2014/main" id="{2F8A3CCF-CEA6-E741-8618-D11530BACB5A}"/>
              </a:ext>
            </a:extLst>
          </p:cNvPr>
          <p:cNvSpPr>
            <a:spLocks noChangeArrowheads="1"/>
          </p:cNvSpPr>
          <p:nvPr/>
        </p:nvSpPr>
        <p:spPr bwMode="auto">
          <a:xfrm>
            <a:off x="9144000" y="3657600"/>
            <a:ext cx="609600" cy="762000"/>
          </a:xfrm>
          <a:prstGeom prst="rect">
            <a:avLst/>
          </a:prstGeom>
          <a:solidFill>
            <a:srgbClr val="FFFFCC"/>
          </a:solidFill>
          <a:ln w="9525">
            <a:solidFill>
              <a:schemeClr val="tx1"/>
            </a:solidFill>
            <a:miter lim="800000"/>
            <a:headEnd/>
            <a:tailEnd/>
          </a:ln>
        </p:spPr>
        <p:txBody>
          <a:bodyPr wrap="none" anchor="ctr"/>
          <a:lstStyle/>
          <a:p>
            <a:endParaRPr lang="zh-CN" altLang="en-US"/>
          </a:p>
        </p:txBody>
      </p:sp>
      <p:sp>
        <p:nvSpPr>
          <p:cNvPr id="8230" name="Rectangle 38">
            <a:extLst>
              <a:ext uri="{FF2B5EF4-FFF2-40B4-BE49-F238E27FC236}">
                <a16:creationId xmlns:a16="http://schemas.microsoft.com/office/drawing/2014/main" id="{8F05EAC7-7F04-DA41-808F-99EA630069E5}"/>
              </a:ext>
            </a:extLst>
          </p:cNvPr>
          <p:cNvSpPr>
            <a:spLocks noChangeArrowheads="1"/>
          </p:cNvSpPr>
          <p:nvPr/>
        </p:nvSpPr>
        <p:spPr bwMode="auto">
          <a:xfrm>
            <a:off x="9144000" y="2362200"/>
            <a:ext cx="609600" cy="762000"/>
          </a:xfrm>
          <a:prstGeom prst="rect">
            <a:avLst/>
          </a:prstGeom>
          <a:solidFill>
            <a:srgbClr val="FFFFCC"/>
          </a:solidFill>
          <a:ln w="9525">
            <a:solidFill>
              <a:schemeClr val="tx1"/>
            </a:solidFill>
            <a:miter lim="800000"/>
            <a:headEnd/>
            <a:tailEnd/>
          </a:ln>
        </p:spPr>
        <p:txBody>
          <a:bodyPr wrap="none" anchor="ctr"/>
          <a:lstStyle/>
          <a:p>
            <a:endParaRPr lang="zh-CN" altLang="en-US"/>
          </a:p>
        </p:txBody>
      </p:sp>
      <p:sp>
        <p:nvSpPr>
          <p:cNvPr id="8231" name="Rectangle 39">
            <a:extLst>
              <a:ext uri="{FF2B5EF4-FFF2-40B4-BE49-F238E27FC236}">
                <a16:creationId xmlns:a16="http://schemas.microsoft.com/office/drawing/2014/main" id="{438A1FAB-56E3-5446-983E-69F490217504}"/>
              </a:ext>
            </a:extLst>
          </p:cNvPr>
          <p:cNvSpPr>
            <a:spLocks noChangeArrowheads="1"/>
          </p:cNvSpPr>
          <p:nvPr/>
        </p:nvSpPr>
        <p:spPr bwMode="auto">
          <a:xfrm>
            <a:off x="9144000" y="5029200"/>
            <a:ext cx="609600" cy="762000"/>
          </a:xfrm>
          <a:prstGeom prst="rect">
            <a:avLst/>
          </a:prstGeom>
          <a:solidFill>
            <a:srgbClr val="FFFFCC"/>
          </a:solidFill>
          <a:ln w="9525">
            <a:solidFill>
              <a:schemeClr val="tx1"/>
            </a:solidFill>
            <a:miter lim="800000"/>
            <a:headEnd/>
            <a:tailEnd/>
          </a:ln>
        </p:spPr>
        <p:txBody>
          <a:bodyPr wrap="none" anchor="ctr"/>
          <a:lstStyle/>
          <a:p>
            <a:endParaRPr lang="zh-CN" altLang="en-US"/>
          </a:p>
        </p:txBody>
      </p:sp>
      <p:sp>
        <p:nvSpPr>
          <p:cNvPr id="8232" name="Text Box 40">
            <a:extLst>
              <a:ext uri="{FF2B5EF4-FFF2-40B4-BE49-F238E27FC236}">
                <a16:creationId xmlns:a16="http://schemas.microsoft.com/office/drawing/2014/main" id="{069AD69A-A33F-2146-81E6-7A040773A951}"/>
              </a:ext>
            </a:extLst>
          </p:cNvPr>
          <p:cNvSpPr txBox="1">
            <a:spLocks noChangeArrowheads="1"/>
          </p:cNvSpPr>
          <p:nvPr/>
        </p:nvSpPr>
        <p:spPr bwMode="auto">
          <a:xfrm>
            <a:off x="8991600" y="3200400"/>
            <a:ext cx="1082348" cy="400110"/>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latin typeface="Times New Roman" panose="02020603050405020304" pitchFamily="18" charset="0"/>
              </a:rPr>
              <a:t>Powerpc</a:t>
            </a:r>
            <a:endParaRPr lang="en-US" altLang="zh-CN">
              <a:latin typeface="Times New Roman" panose="02020603050405020304" pitchFamily="18" charset="0"/>
            </a:endParaRPr>
          </a:p>
        </p:txBody>
      </p:sp>
      <p:sp>
        <p:nvSpPr>
          <p:cNvPr id="8233" name="Text Box 41">
            <a:extLst>
              <a:ext uri="{FF2B5EF4-FFF2-40B4-BE49-F238E27FC236}">
                <a16:creationId xmlns:a16="http://schemas.microsoft.com/office/drawing/2014/main" id="{A870B5FE-5106-C84E-AE47-0D0D8532C2FB}"/>
              </a:ext>
            </a:extLst>
          </p:cNvPr>
          <p:cNvSpPr txBox="1">
            <a:spLocks noChangeArrowheads="1"/>
          </p:cNvSpPr>
          <p:nvPr/>
        </p:nvSpPr>
        <p:spPr bwMode="auto">
          <a:xfrm>
            <a:off x="8991601" y="4419600"/>
            <a:ext cx="941283" cy="36933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a:latin typeface="Times New Roman" panose="02020603050405020304" pitchFamily="18" charset="0"/>
              </a:rPr>
              <a:t>pentium</a:t>
            </a:r>
          </a:p>
        </p:txBody>
      </p:sp>
      <p:sp>
        <p:nvSpPr>
          <p:cNvPr id="8234" name="Text Box 42">
            <a:extLst>
              <a:ext uri="{FF2B5EF4-FFF2-40B4-BE49-F238E27FC236}">
                <a16:creationId xmlns:a16="http://schemas.microsoft.com/office/drawing/2014/main" id="{45E88F33-3A2F-A146-8CFF-A98815BE4CD0}"/>
              </a:ext>
            </a:extLst>
          </p:cNvPr>
          <p:cNvSpPr txBox="1">
            <a:spLocks noChangeArrowheads="1"/>
          </p:cNvSpPr>
          <p:nvPr/>
        </p:nvSpPr>
        <p:spPr bwMode="auto">
          <a:xfrm>
            <a:off x="8991600" y="5791200"/>
            <a:ext cx="975460" cy="400110"/>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latin typeface="Times New Roman" panose="02020603050405020304" pitchFamily="18" charset="0"/>
              </a:rPr>
              <a:t>SPARC</a:t>
            </a:r>
            <a:endParaRPr lang="en-US" altLang="zh-CN">
              <a:latin typeface="Times New Roman" panose="02020603050405020304" pitchFamily="18" charset="0"/>
            </a:endParaRPr>
          </a:p>
        </p:txBody>
      </p:sp>
      <p:sp>
        <p:nvSpPr>
          <p:cNvPr id="8235" name="Line 43">
            <a:extLst>
              <a:ext uri="{FF2B5EF4-FFF2-40B4-BE49-F238E27FC236}">
                <a16:creationId xmlns:a16="http://schemas.microsoft.com/office/drawing/2014/main" id="{5FACB6C0-9A53-1745-905B-CDA96251C858}"/>
              </a:ext>
            </a:extLst>
          </p:cNvPr>
          <p:cNvSpPr>
            <a:spLocks noChangeShapeType="1"/>
          </p:cNvSpPr>
          <p:nvPr/>
        </p:nvSpPr>
        <p:spPr bwMode="auto">
          <a:xfrm flipV="1">
            <a:off x="6858000" y="3124200"/>
            <a:ext cx="7620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6" name="Line 44">
            <a:extLst>
              <a:ext uri="{FF2B5EF4-FFF2-40B4-BE49-F238E27FC236}">
                <a16:creationId xmlns:a16="http://schemas.microsoft.com/office/drawing/2014/main" id="{3B665364-BCBB-6347-BF5F-9A05629858F5}"/>
              </a:ext>
            </a:extLst>
          </p:cNvPr>
          <p:cNvSpPr>
            <a:spLocks noChangeShapeType="1"/>
          </p:cNvSpPr>
          <p:nvPr/>
        </p:nvSpPr>
        <p:spPr bwMode="auto">
          <a:xfrm>
            <a:off x="6858000" y="41148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7" name="Line 45">
            <a:extLst>
              <a:ext uri="{FF2B5EF4-FFF2-40B4-BE49-F238E27FC236}">
                <a16:creationId xmlns:a16="http://schemas.microsoft.com/office/drawing/2014/main" id="{5BDAF071-D214-4040-B6EF-E66F74A8ED5D}"/>
              </a:ext>
            </a:extLst>
          </p:cNvPr>
          <p:cNvSpPr>
            <a:spLocks noChangeShapeType="1"/>
          </p:cNvSpPr>
          <p:nvPr/>
        </p:nvSpPr>
        <p:spPr bwMode="auto">
          <a:xfrm>
            <a:off x="6858000" y="4114800"/>
            <a:ext cx="7620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8" name="Line 46">
            <a:extLst>
              <a:ext uri="{FF2B5EF4-FFF2-40B4-BE49-F238E27FC236}">
                <a16:creationId xmlns:a16="http://schemas.microsoft.com/office/drawing/2014/main" id="{C633A91D-4562-A249-AD40-88DACE4FED7F}"/>
              </a:ext>
            </a:extLst>
          </p:cNvPr>
          <p:cNvSpPr>
            <a:spLocks noChangeShapeType="1"/>
          </p:cNvSpPr>
          <p:nvPr/>
        </p:nvSpPr>
        <p:spPr bwMode="auto">
          <a:xfrm>
            <a:off x="8305800" y="4114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9" name="Line 47">
            <a:extLst>
              <a:ext uri="{FF2B5EF4-FFF2-40B4-BE49-F238E27FC236}">
                <a16:creationId xmlns:a16="http://schemas.microsoft.com/office/drawing/2014/main" id="{BCAE0DB1-C855-4E46-8F77-E9665542518E}"/>
              </a:ext>
            </a:extLst>
          </p:cNvPr>
          <p:cNvSpPr>
            <a:spLocks noChangeShapeType="1"/>
          </p:cNvSpPr>
          <p:nvPr/>
        </p:nvSpPr>
        <p:spPr bwMode="auto">
          <a:xfrm>
            <a:off x="8305800" y="5257800"/>
            <a:ext cx="8382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0" name="Line 48">
            <a:extLst>
              <a:ext uri="{FF2B5EF4-FFF2-40B4-BE49-F238E27FC236}">
                <a16:creationId xmlns:a16="http://schemas.microsoft.com/office/drawing/2014/main" id="{AC04E673-322B-2048-B810-B0D93D8AD7EA}"/>
              </a:ext>
            </a:extLst>
          </p:cNvPr>
          <p:cNvSpPr>
            <a:spLocks noChangeShapeType="1"/>
          </p:cNvSpPr>
          <p:nvPr/>
        </p:nvSpPr>
        <p:spPr bwMode="auto">
          <a:xfrm flipV="1">
            <a:off x="8305800" y="2743200"/>
            <a:ext cx="8382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1" name="Text Box 49">
            <a:extLst>
              <a:ext uri="{FF2B5EF4-FFF2-40B4-BE49-F238E27FC236}">
                <a16:creationId xmlns:a16="http://schemas.microsoft.com/office/drawing/2014/main" id="{C0B988BE-DECA-E140-B261-57646E6BB58A}"/>
              </a:ext>
            </a:extLst>
          </p:cNvPr>
          <p:cNvSpPr txBox="1">
            <a:spLocks noChangeArrowheads="1"/>
          </p:cNvSpPr>
          <p:nvPr/>
        </p:nvSpPr>
        <p:spPr bwMode="auto">
          <a:xfrm>
            <a:off x="7431088" y="1812926"/>
            <a:ext cx="946150" cy="3968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a:latin typeface="Times New Roman" panose="02020603050405020304" pitchFamily="18" charset="0"/>
              </a:rPr>
              <a:t>编译器</a:t>
            </a:r>
            <a:endParaRPr lang="zh-CN" altLang="en-US">
              <a:latin typeface="Times New Roman" panose="02020603050405020304" pitchFamily="18" charset="0"/>
            </a:endParaRPr>
          </a:p>
        </p:txBody>
      </p:sp>
      <p:sp>
        <p:nvSpPr>
          <p:cNvPr id="8242" name="Text Box 50">
            <a:extLst>
              <a:ext uri="{FF2B5EF4-FFF2-40B4-BE49-F238E27FC236}">
                <a16:creationId xmlns:a16="http://schemas.microsoft.com/office/drawing/2014/main" id="{0EFE0CAA-CABF-4541-8B63-E8412209A781}"/>
              </a:ext>
            </a:extLst>
          </p:cNvPr>
          <p:cNvSpPr txBox="1">
            <a:spLocks noChangeArrowheads="1"/>
          </p:cNvSpPr>
          <p:nvPr/>
        </p:nvSpPr>
        <p:spPr bwMode="auto">
          <a:xfrm>
            <a:off x="8991600" y="1843088"/>
            <a:ext cx="869950" cy="36671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a:latin typeface="Times New Roman" panose="02020603050405020304" pitchFamily="18" charset="0"/>
              </a:rPr>
              <a:t>二进制</a:t>
            </a:r>
          </a:p>
        </p:txBody>
      </p:sp>
      <p:sp>
        <p:nvSpPr>
          <p:cNvPr id="8243" name="Oval 51">
            <a:extLst>
              <a:ext uri="{FF2B5EF4-FFF2-40B4-BE49-F238E27FC236}">
                <a16:creationId xmlns:a16="http://schemas.microsoft.com/office/drawing/2014/main" id="{69343640-44D6-3646-93F3-A572B6B338BF}"/>
              </a:ext>
            </a:extLst>
          </p:cNvPr>
          <p:cNvSpPr>
            <a:spLocks noChangeArrowheads="1"/>
          </p:cNvSpPr>
          <p:nvPr/>
        </p:nvSpPr>
        <p:spPr bwMode="auto">
          <a:xfrm>
            <a:off x="4572000" y="2514600"/>
            <a:ext cx="685800" cy="6858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8244" name="Oval 52">
            <a:extLst>
              <a:ext uri="{FF2B5EF4-FFF2-40B4-BE49-F238E27FC236}">
                <a16:creationId xmlns:a16="http://schemas.microsoft.com/office/drawing/2014/main" id="{F4AEDD5D-B70A-ED40-BAF4-FE8F4A2A0141}"/>
              </a:ext>
            </a:extLst>
          </p:cNvPr>
          <p:cNvSpPr>
            <a:spLocks noChangeArrowheads="1"/>
          </p:cNvSpPr>
          <p:nvPr/>
        </p:nvSpPr>
        <p:spPr bwMode="auto">
          <a:xfrm>
            <a:off x="4572000" y="3810000"/>
            <a:ext cx="685800" cy="6858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8245" name="Oval 53">
            <a:extLst>
              <a:ext uri="{FF2B5EF4-FFF2-40B4-BE49-F238E27FC236}">
                <a16:creationId xmlns:a16="http://schemas.microsoft.com/office/drawing/2014/main" id="{B02DBEA8-8DC9-3142-814C-C548CFB6BB55}"/>
              </a:ext>
            </a:extLst>
          </p:cNvPr>
          <p:cNvSpPr>
            <a:spLocks noChangeArrowheads="1"/>
          </p:cNvSpPr>
          <p:nvPr/>
        </p:nvSpPr>
        <p:spPr bwMode="auto">
          <a:xfrm>
            <a:off x="4572000" y="5105400"/>
            <a:ext cx="685800" cy="6858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8246" name="Line 54">
            <a:extLst>
              <a:ext uri="{FF2B5EF4-FFF2-40B4-BE49-F238E27FC236}">
                <a16:creationId xmlns:a16="http://schemas.microsoft.com/office/drawing/2014/main" id="{BDC9306B-BE4B-9E41-BBBB-E498709F6A81}"/>
              </a:ext>
            </a:extLst>
          </p:cNvPr>
          <p:cNvSpPr>
            <a:spLocks noChangeShapeType="1"/>
          </p:cNvSpPr>
          <p:nvPr/>
        </p:nvSpPr>
        <p:spPr bwMode="auto">
          <a:xfrm>
            <a:off x="5257800" y="28194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7" name="Line 55">
            <a:extLst>
              <a:ext uri="{FF2B5EF4-FFF2-40B4-BE49-F238E27FC236}">
                <a16:creationId xmlns:a16="http://schemas.microsoft.com/office/drawing/2014/main" id="{2BD664AA-9CC8-C048-90E9-3B9D1496FFF1}"/>
              </a:ext>
            </a:extLst>
          </p:cNvPr>
          <p:cNvSpPr>
            <a:spLocks noChangeShapeType="1"/>
          </p:cNvSpPr>
          <p:nvPr/>
        </p:nvSpPr>
        <p:spPr bwMode="auto">
          <a:xfrm>
            <a:off x="5257800" y="41910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8" name="Line 56">
            <a:extLst>
              <a:ext uri="{FF2B5EF4-FFF2-40B4-BE49-F238E27FC236}">
                <a16:creationId xmlns:a16="http://schemas.microsoft.com/office/drawing/2014/main" id="{00C1BD52-9118-F04C-8355-EA3FF649919B}"/>
              </a:ext>
            </a:extLst>
          </p:cNvPr>
          <p:cNvSpPr>
            <a:spLocks noChangeShapeType="1"/>
          </p:cNvSpPr>
          <p:nvPr/>
        </p:nvSpPr>
        <p:spPr bwMode="auto">
          <a:xfrm>
            <a:off x="5257800" y="54864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9" name="Text Box 57">
            <a:extLst>
              <a:ext uri="{FF2B5EF4-FFF2-40B4-BE49-F238E27FC236}">
                <a16:creationId xmlns:a16="http://schemas.microsoft.com/office/drawing/2014/main" id="{6846BF97-1E8A-3245-B664-F99F18D3B2FC}"/>
              </a:ext>
            </a:extLst>
          </p:cNvPr>
          <p:cNvSpPr txBox="1">
            <a:spLocks noChangeArrowheads="1"/>
          </p:cNvSpPr>
          <p:nvPr/>
        </p:nvSpPr>
        <p:spPr bwMode="auto">
          <a:xfrm>
            <a:off x="4038600" y="2041526"/>
            <a:ext cx="145415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latin typeface="Times New Roman" panose="02020603050405020304" pitchFamily="18" charset="0"/>
              </a:rPr>
              <a:t>Java</a:t>
            </a:r>
            <a:r>
              <a:rPr lang="zh-CN" altLang="en-US" sz="2000">
                <a:latin typeface="Times New Roman" panose="02020603050405020304" pitchFamily="18" charset="0"/>
              </a:rPr>
              <a:t>解释器</a:t>
            </a:r>
            <a:endParaRPr lang="zh-CN" altLang="en-US">
              <a:latin typeface="Times New Roman" panose="02020603050405020304" pitchFamily="18" charset="0"/>
            </a:endParaRPr>
          </a:p>
        </p:txBody>
      </p:sp>
      <p:sp>
        <p:nvSpPr>
          <p:cNvPr id="8250" name="Text Box 58">
            <a:extLst>
              <a:ext uri="{FF2B5EF4-FFF2-40B4-BE49-F238E27FC236}">
                <a16:creationId xmlns:a16="http://schemas.microsoft.com/office/drawing/2014/main" id="{86068B9E-AF59-A24C-A328-A5FE18D11D78}"/>
              </a:ext>
            </a:extLst>
          </p:cNvPr>
          <p:cNvSpPr txBox="1">
            <a:spLocks noChangeArrowheads="1"/>
          </p:cNvSpPr>
          <p:nvPr/>
        </p:nvSpPr>
        <p:spPr bwMode="auto">
          <a:xfrm>
            <a:off x="2895601" y="633414"/>
            <a:ext cx="58959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chemeClr val="folHlink"/>
                </a:solidFill>
              </a:rPr>
              <a:t>编译型和解释型语言的工作模式</a:t>
            </a:r>
          </a:p>
        </p:txBody>
      </p:sp>
      <p:sp>
        <p:nvSpPr>
          <p:cNvPr id="8251" name="Line 59">
            <a:extLst>
              <a:ext uri="{FF2B5EF4-FFF2-40B4-BE49-F238E27FC236}">
                <a16:creationId xmlns:a16="http://schemas.microsoft.com/office/drawing/2014/main" id="{B7655285-DBD0-8F41-AB88-5F8AE90E2D33}"/>
              </a:ext>
            </a:extLst>
          </p:cNvPr>
          <p:cNvSpPr>
            <a:spLocks noChangeShapeType="1"/>
          </p:cNvSpPr>
          <p:nvPr/>
        </p:nvSpPr>
        <p:spPr bwMode="auto">
          <a:xfrm flipV="1">
            <a:off x="4343400" y="4648200"/>
            <a:ext cx="0" cy="1524000"/>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52" name="Text Box 60">
            <a:extLst>
              <a:ext uri="{FF2B5EF4-FFF2-40B4-BE49-F238E27FC236}">
                <a16:creationId xmlns:a16="http://schemas.microsoft.com/office/drawing/2014/main" id="{EB326301-D92D-634E-A3D1-C9D84E7094AC}"/>
              </a:ext>
            </a:extLst>
          </p:cNvPr>
          <p:cNvSpPr txBox="1">
            <a:spLocks noChangeArrowheads="1"/>
          </p:cNvSpPr>
          <p:nvPr/>
        </p:nvSpPr>
        <p:spPr bwMode="auto">
          <a:xfrm>
            <a:off x="3352800" y="6116638"/>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类、类库装载</a:t>
            </a:r>
          </a:p>
        </p:txBody>
      </p:sp>
      <p:sp>
        <p:nvSpPr>
          <p:cNvPr id="8253" name="Line 61">
            <a:extLst>
              <a:ext uri="{FF2B5EF4-FFF2-40B4-BE49-F238E27FC236}">
                <a16:creationId xmlns:a16="http://schemas.microsoft.com/office/drawing/2014/main" id="{1DA0C65C-A9D8-1A4C-AA05-9DD56EDA02C5}"/>
              </a:ext>
            </a:extLst>
          </p:cNvPr>
          <p:cNvSpPr>
            <a:spLocks noChangeShapeType="1"/>
          </p:cNvSpPr>
          <p:nvPr/>
        </p:nvSpPr>
        <p:spPr bwMode="auto">
          <a:xfrm flipV="1">
            <a:off x="8763000" y="5410200"/>
            <a:ext cx="0" cy="762000"/>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54" name="Text Box 62">
            <a:extLst>
              <a:ext uri="{FF2B5EF4-FFF2-40B4-BE49-F238E27FC236}">
                <a16:creationId xmlns:a16="http://schemas.microsoft.com/office/drawing/2014/main" id="{7F6C5720-0159-874B-9DCF-B7B5AE01DE7C}"/>
              </a:ext>
            </a:extLst>
          </p:cNvPr>
          <p:cNvSpPr txBox="1">
            <a:spLocks noChangeArrowheads="1"/>
          </p:cNvSpPr>
          <p:nvPr/>
        </p:nvSpPr>
        <p:spPr bwMode="auto">
          <a:xfrm>
            <a:off x="7848600" y="6172200"/>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（库）链接</a:t>
            </a:r>
          </a:p>
        </p:txBody>
      </p:sp>
    </p:spTree>
    <p:extLst>
      <p:ext uri="{BB962C8B-B14F-4D97-AF65-F5344CB8AC3E}">
        <p14:creationId xmlns:p14="http://schemas.microsoft.com/office/powerpoint/2010/main" val="3563826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AutoShape 4">
            <a:extLst>
              <a:ext uri="{FF2B5EF4-FFF2-40B4-BE49-F238E27FC236}">
                <a16:creationId xmlns:a16="http://schemas.microsoft.com/office/drawing/2014/main" id="{7E188B08-D0DA-A04A-93C6-FEA8D7070321}"/>
              </a:ext>
            </a:extLst>
          </p:cNvPr>
          <p:cNvSpPr>
            <a:spLocks noChangeArrowheads="1"/>
          </p:cNvSpPr>
          <p:nvPr/>
        </p:nvSpPr>
        <p:spPr bwMode="auto">
          <a:xfrm>
            <a:off x="3200400" y="1981200"/>
            <a:ext cx="2895600" cy="609600"/>
          </a:xfrm>
          <a:prstGeom prst="wedgeRectCallout">
            <a:avLst>
              <a:gd name="adj1" fmla="val -40296"/>
              <a:gd name="adj2" fmla="val 390106"/>
            </a:avLst>
          </a:prstGeom>
          <a:solidFill>
            <a:srgbClr val="FFFFCC"/>
          </a:solidFill>
          <a:ln w="9525">
            <a:solidFill>
              <a:schemeClr val="tx1"/>
            </a:solidFill>
            <a:miter lim="800000"/>
            <a:headEnd/>
            <a:tailEnd/>
          </a:ln>
        </p:spPr>
        <p:txBody>
          <a:bodyPr wrap="none" anchor="ctr"/>
          <a:lstStyle/>
          <a:p>
            <a:pPr algn="ctr"/>
            <a:endParaRPr lang="zh-CN" altLang="zh-CN">
              <a:latin typeface="Times New Roman" panose="02020603050405020304" pitchFamily="18" charset="0"/>
            </a:endParaRPr>
          </a:p>
        </p:txBody>
      </p:sp>
      <p:sp>
        <p:nvSpPr>
          <p:cNvPr id="9221" name="Text Box 5">
            <a:extLst>
              <a:ext uri="{FF2B5EF4-FFF2-40B4-BE49-F238E27FC236}">
                <a16:creationId xmlns:a16="http://schemas.microsoft.com/office/drawing/2014/main" id="{DE61C3A0-CA56-804D-8910-78C7E0757231}"/>
              </a:ext>
            </a:extLst>
          </p:cNvPr>
          <p:cNvSpPr txBox="1">
            <a:spLocks noChangeArrowheads="1"/>
          </p:cNvSpPr>
          <p:nvPr/>
        </p:nvSpPr>
        <p:spPr bwMode="auto">
          <a:xfrm>
            <a:off x="3429000" y="2117726"/>
            <a:ext cx="2590800" cy="396875"/>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2000">
                <a:latin typeface="Times New Roman" panose="02020603050405020304" pitchFamily="18" charset="0"/>
              </a:rPr>
              <a:t>编译</a:t>
            </a:r>
            <a:r>
              <a:rPr lang="en-US" altLang="zh-CN" sz="2000">
                <a:latin typeface="Times New Roman" panose="02020603050405020304" pitchFamily="18" charset="0"/>
              </a:rPr>
              <a:t>,</a:t>
            </a:r>
            <a:r>
              <a:rPr lang="zh-CN" altLang="en-US" sz="2000">
                <a:latin typeface="Times New Roman" panose="02020603050405020304" pitchFamily="18" charset="0"/>
              </a:rPr>
              <a:t>没有绝对地址</a:t>
            </a:r>
          </a:p>
        </p:txBody>
      </p:sp>
      <p:sp>
        <p:nvSpPr>
          <p:cNvPr id="9222" name="AutoShape 6">
            <a:extLst>
              <a:ext uri="{FF2B5EF4-FFF2-40B4-BE49-F238E27FC236}">
                <a16:creationId xmlns:a16="http://schemas.microsoft.com/office/drawing/2014/main" id="{9A73B4D2-0499-FD45-A45B-95275F951B80}"/>
              </a:ext>
            </a:extLst>
          </p:cNvPr>
          <p:cNvSpPr>
            <a:spLocks noChangeArrowheads="1"/>
          </p:cNvSpPr>
          <p:nvPr/>
        </p:nvSpPr>
        <p:spPr bwMode="auto">
          <a:xfrm>
            <a:off x="7162800" y="1905000"/>
            <a:ext cx="3276600" cy="1676400"/>
          </a:xfrm>
          <a:prstGeom prst="wedgeRectCallout">
            <a:avLst>
              <a:gd name="adj1" fmla="val -54213"/>
              <a:gd name="adj2" fmla="val 69130"/>
            </a:avLst>
          </a:prstGeom>
          <a:solidFill>
            <a:srgbClr val="FFFFCC"/>
          </a:solidFill>
          <a:ln w="9525">
            <a:solidFill>
              <a:schemeClr val="tx1"/>
            </a:solidFill>
            <a:miter lim="800000"/>
            <a:headEnd/>
            <a:tailEnd/>
          </a:ln>
        </p:spPr>
        <p:txBody>
          <a:bodyPr wrap="none" anchor="ctr"/>
          <a:lstStyle/>
          <a:p>
            <a:pPr algn="ctr"/>
            <a:endParaRPr lang="zh-CN" altLang="zh-CN">
              <a:latin typeface="Times New Roman" panose="02020603050405020304" pitchFamily="18" charset="0"/>
            </a:endParaRPr>
          </a:p>
        </p:txBody>
      </p:sp>
      <p:sp>
        <p:nvSpPr>
          <p:cNvPr id="9223" name="Text Box 7">
            <a:extLst>
              <a:ext uri="{FF2B5EF4-FFF2-40B4-BE49-F238E27FC236}">
                <a16:creationId xmlns:a16="http://schemas.microsoft.com/office/drawing/2014/main" id="{8679FAFE-02F8-ED4C-8DF8-5B588EAF5B88}"/>
              </a:ext>
            </a:extLst>
          </p:cNvPr>
          <p:cNvSpPr txBox="1">
            <a:spLocks noChangeArrowheads="1"/>
          </p:cNvSpPr>
          <p:nvPr/>
        </p:nvSpPr>
        <p:spPr bwMode="auto">
          <a:xfrm>
            <a:off x="7391401" y="2028825"/>
            <a:ext cx="2911475" cy="923330"/>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a:latin typeface="Times New Roman" panose="02020603050405020304" pitchFamily="18" charset="0"/>
              </a:rPr>
              <a:t>调入包含、继承所用到的所有类</a:t>
            </a:r>
            <a:r>
              <a:rPr lang="en-US" altLang="zh-CN">
                <a:latin typeface="Times New Roman" panose="02020603050405020304" pitchFamily="18" charset="0"/>
              </a:rPr>
              <a:t>, </a:t>
            </a:r>
            <a:r>
              <a:rPr lang="zh-CN" altLang="en-US">
                <a:latin typeface="Times New Roman" panose="02020603050405020304" pitchFamily="18" charset="0"/>
              </a:rPr>
              <a:t>内存分配确定</a:t>
            </a:r>
            <a:r>
              <a:rPr lang="en-US" altLang="zh-CN">
                <a:latin typeface="Times New Roman" panose="02020603050405020304" pitchFamily="18" charset="0"/>
              </a:rPr>
              <a:t>,</a:t>
            </a:r>
            <a:r>
              <a:rPr lang="zh-CN" altLang="en-US">
                <a:latin typeface="Times New Roman" panose="02020603050405020304" pitchFamily="18" charset="0"/>
              </a:rPr>
              <a:t>变成真正可执行的机器码 </a:t>
            </a:r>
          </a:p>
        </p:txBody>
      </p:sp>
      <p:grpSp>
        <p:nvGrpSpPr>
          <p:cNvPr id="9224" name="Group 8">
            <a:extLst>
              <a:ext uri="{FF2B5EF4-FFF2-40B4-BE49-F238E27FC236}">
                <a16:creationId xmlns:a16="http://schemas.microsoft.com/office/drawing/2014/main" id="{B0236427-B3E2-2C4D-8E35-7C3E6BE313DA}"/>
              </a:ext>
            </a:extLst>
          </p:cNvPr>
          <p:cNvGrpSpPr>
            <a:grpSpLocks/>
          </p:cNvGrpSpPr>
          <p:nvPr/>
        </p:nvGrpSpPr>
        <p:grpSpPr bwMode="auto">
          <a:xfrm>
            <a:off x="1981200" y="3581400"/>
            <a:ext cx="5105400" cy="2895600"/>
            <a:chOff x="288" y="2256"/>
            <a:chExt cx="3216" cy="1824"/>
          </a:xfrm>
        </p:grpSpPr>
        <p:sp>
          <p:nvSpPr>
            <p:cNvPr id="9225" name="Oval 9">
              <a:extLst>
                <a:ext uri="{FF2B5EF4-FFF2-40B4-BE49-F238E27FC236}">
                  <a16:creationId xmlns:a16="http://schemas.microsoft.com/office/drawing/2014/main" id="{5F6E84A7-1181-7642-BA5D-5F0A7909DF16}"/>
                </a:ext>
              </a:extLst>
            </p:cNvPr>
            <p:cNvSpPr>
              <a:spLocks noChangeArrowheads="1"/>
            </p:cNvSpPr>
            <p:nvPr/>
          </p:nvSpPr>
          <p:spPr bwMode="auto">
            <a:xfrm>
              <a:off x="288" y="2256"/>
              <a:ext cx="1488" cy="480"/>
            </a:xfrm>
            <a:prstGeom prst="ellipse">
              <a:avLst/>
            </a:prstGeom>
            <a:solidFill>
              <a:schemeClr val="accent1"/>
            </a:solidFill>
            <a:ln w="38100">
              <a:solidFill>
                <a:schemeClr val="tx1"/>
              </a:solidFill>
              <a:round/>
              <a:headEnd/>
              <a:tailEnd/>
            </a:ln>
          </p:spPr>
          <p:txBody>
            <a:bodyPr wrap="none" anchor="ctr"/>
            <a:lstStyle/>
            <a:p>
              <a:pPr algn="ctr"/>
              <a:r>
                <a:rPr lang="en-US" altLang="zh-CN" sz="2000">
                  <a:latin typeface="Times New Roman" panose="02020603050405020304" pitchFamily="18" charset="0"/>
                </a:rPr>
                <a:t>Java</a:t>
              </a:r>
              <a:r>
                <a:rPr lang="zh-CN" altLang="en-US" sz="2000">
                  <a:latin typeface="Times New Roman" panose="02020603050405020304" pitchFamily="18" charset="0"/>
                </a:rPr>
                <a:t>源程序</a:t>
              </a:r>
            </a:p>
            <a:p>
              <a:pPr algn="ctr"/>
              <a:r>
                <a:rPr lang="en-US" altLang="zh-CN" sz="2000">
                  <a:latin typeface="Times New Roman" panose="02020603050405020304" pitchFamily="18" charset="0"/>
                </a:rPr>
                <a:t>(.java</a:t>
              </a:r>
              <a:r>
                <a:rPr lang="zh-CN" altLang="en-US" sz="2000">
                  <a:latin typeface="Times New Roman" panose="02020603050405020304" pitchFamily="18" charset="0"/>
                </a:rPr>
                <a:t>文件</a:t>
              </a:r>
              <a:r>
                <a:rPr lang="en-US" altLang="zh-CN" sz="2000">
                  <a:latin typeface="Times New Roman" panose="02020603050405020304" pitchFamily="18" charset="0"/>
                </a:rPr>
                <a:t>)</a:t>
              </a:r>
            </a:p>
          </p:txBody>
        </p:sp>
        <p:sp>
          <p:nvSpPr>
            <p:cNvPr id="9226" name="Rectangle 10">
              <a:extLst>
                <a:ext uri="{FF2B5EF4-FFF2-40B4-BE49-F238E27FC236}">
                  <a16:creationId xmlns:a16="http://schemas.microsoft.com/office/drawing/2014/main" id="{48617894-98CC-8B4E-A7D4-A84C081096E3}"/>
                </a:ext>
              </a:extLst>
            </p:cNvPr>
            <p:cNvSpPr>
              <a:spLocks noChangeArrowheads="1"/>
            </p:cNvSpPr>
            <p:nvPr/>
          </p:nvSpPr>
          <p:spPr bwMode="auto">
            <a:xfrm>
              <a:off x="432" y="2928"/>
              <a:ext cx="1200" cy="288"/>
            </a:xfrm>
            <a:prstGeom prst="rect">
              <a:avLst/>
            </a:prstGeom>
            <a:solidFill>
              <a:schemeClr val="accent1"/>
            </a:solidFill>
            <a:ln w="38100">
              <a:solidFill>
                <a:schemeClr val="tx1"/>
              </a:solidFill>
              <a:miter lim="800000"/>
              <a:headEnd/>
              <a:tailEnd/>
            </a:ln>
          </p:spPr>
          <p:txBody>
            <a:bodyPr wrap="none" anchor="ctr"/>
            <a:lstStyle/>
            <a:p>
              <a:pPr algn="ctr"/>
              <a:r>
                <a:rPr lang="en-US" altLang="zh-CN" sz="2000">
                  <a:latin typeface="Times New Roman" panose="02020603050405020304" pitchFamily="18" charset="0"/>
                </a:rPr>
                <a:t>Java</a:t>
              </a:r>
              <a:r>
                <a:rPr lang="zh-CN" altLang="en-US" sz="2000">
                  <a:latin typeface="Times New Roman" panose="02020603050405020304" pitchFamily="18" charset="0"/>
                </a:rPr>
                <a:t>编译器</a:t>
              </a:r>
              <a:endParaRPr lang="zh-CN" altLang="en-US">
                <a:latin typeface="Times New Roman" panose="02020603050405020304" pitchFamily="18" charset="0"/>
              </a:endParaRPr>
            </a:p>
          </p:txBody>
        </p:sp>
        <p:sp>
          <p:nvSpPr>
            <p:cNvPr id="9227" name="Oval 11">
              <a:extLst>
                <a:ext uri="{FF2B5EF4-FFF2-40B4-BE49-F238E27FC236}">
                  <a16:creationId xmlns:a16="http://schemas.microsoft.com/office/drawing/2014/main" id="{635828A7-676A-D242-B786-BC3DB3A3ABBF}"/>
                </a:ext>
              </a:extLst>
            </p:cNvPr>
            <p:cNvSpPr>
              <a:spLocks noChangeArrowheads="1"/>
            </p:cNvSpPr>
            <p:nvPr/>
          </p:nvSpPr>
          <p:spPr bwMode="auto">
            <a:xfrm>
              <a:off x="288" y="3408"/>
              <a:ext cx="1536" cy="480"/>
            </a:xfrm>
            <a:prstGeom prst="ellipse">
              <a:avLst/>
            </a:prstGeom>
            <a:solidFill>
              <a:schemeClr val="accent1"/>
            </a:solidFill>
            <a:ln w="38100">
              <a:solidFill>
                <a:schemeClr val="tx1"/>
              </a:solidFill>
              <a:round/>
              <a:headEnd/>
              <a:tailEnd/>
            </a:ln>
          </p:spPr>
          <p:txBody>
            <a:bodyPr wrap="none" anchor="ctr"/>
            <a:lstStyle/>
            <a:p>
              <a:pPr algn="ctr"/>
              <a:r>
                <a:rPr lang="en-US" altLang="zh-CN" sz="2000">
                  <a:latin typeface="Times New Roman" panose="02020603050405020304" pitchFamily="18" charset="0"/>
                </a:rPr>
                <a:t>Java Bytecode</a:t>
              </a:r>
            </a:p>
            <a:p>
              <a:pPr algn="ctr"/>
              <a:r>
                <a:rPr lang="en-US" altLang="zh-CN" sz="2000">
                  <a:latin typeface="Times New Roman" panose="02020603050405020304" pitchFamily="18" charset="0"/>
                </a:rPr>
                <a:t>(.class</a:t>
              </a:r>
              <a:r>
                <a:rPr lang="zh-CN" altLang="en-US" sz="2000">
                  <a:latin typeface="Times New Roman" panose="02020603050405020304" pitchFamily="18" charset="0"/>
                </a:rPr>
                <a:t>文件</a:t>
              </a:r>
              <a:r>
                <a:rPr lang="en-US" altLang="zh-CN" sz="2000">
                  <a:latin typeface="Times New Roman" panose="02020603050405020304" pitchFamily="18" charset="0"/>
                </a:rPr>
                <a:t>)</a:t>
              </a:r>
            </a:p>
          </p:txBody>
        </p:sp>
        <p:sp>
          <p:nvSpPr>
            <p:cNvPr id="9228" name="Rectangle 12">
              <a:extLst>
                <a:ext uri="{FF2B5EF4-FFF2-40B4-BE49-F238E27FC236}">
                  <a16:creationId xmlns:a16="http://schemas.microsoft.com/office/drawing/2014/main" id="{395BA759-54F3-F440-98D0-8B2D82AAAFF5}"/>
                </a:ext>
              </a:extLst>
            </p:cNvPr>
            <p:cNvSpPr>
              <a:spLocks noChangeArrowheads="1"/>
            </p:cNvSpPr>
            <p:nvPr/>
          </p:nvSpPr>
          <p:spPr bwMode="auto">
            <a:xfrm>
              <a:off x="2304" y="3792"/>
              <a:ext cx="1200" cy="288"/>
            </a:xfrm>
            <a:prstGeom prst="rect">
              <a:avLst/>
            </a:prstGeom>
            <a:solidFill>
              <a:schemeClr val="accent1"/>
            </a:solidFill>
            <a:ln w="38100">
              <a:solidFill>
                <a:schemeClr val="tx1"/>
              </a:solidFill>
              <a:miter lim="800000"/>
              <a:headEnd/>
              <a:tailEnd/>
            </a:ln>
          </p:spPr>
          <p:txBody>
            <a:bodyPr wrap="none" anchor="ctr"/>
            <a:lstStyle/>
            <a:p>
              <a:pPr algn="ctr"/>
              <a:r>
                <a:rPr lang="zh-CN" altLang="en-US" sz="2000">
                  <a:latin typeface="Times New Roman" panose="02020603050405020304" pitchFamily="18" charset="0"/>
                </a:rPr>
                <a:t>系统执行平台</a:t>
              </a:r>
              <a:endParaRPr lang="zh-CN" altLang="en-US">
                <a:latin typeface="Times New Roman" panose="02020603050405020304" pitchFamily="18" charset="0"/>
              </a:endParaRPr>
            </a:p>
          </p:txBody>
        </p:sp>
        <p:cxnSp>
          <p:nvCxnSpPr>
            <p:cNvPr id="9229" name="AutoShape 13">
              <a:extLst>
                <a:ext uri="{FF2B5EF4-FFF2-40B4-BE49-F238E27FC236}">
                  <a16:creationId xmlns:a16="http://schemas.microsoft.com/office/drawing/2014/main" id="{6C525BC5-77E2-194F-B277-C820825E2F61}"/>
                </a:ext>
              </a:extLst>
            </p:cNvPr>
            <p:cNvCxnSpPr>
              <a:cxnSpLocks noChangeShapeType="1"/>
              <a:stCxn id="9227" idx="4"/>
              <a:endCxn id="9235" idx="1"/>
            </p:cNvCxnSpPr>
            <p:nvPr/>
          </p:nvCxnSpPr>
          <p:spPr bwMode="auto">
            <a:xfrm rot="5400000" flipH="1" flipV="1">
              <a:off x="924" y="2580"/>
              <a:ext cx="1452" cy="1188"/>
            </a:xfrm>
            <a:prstGeom prst="curvedConnector4">
              <a:avLst>
                <a:gd name="adj1" fmla="val -9093"/>
                <a:gd name="adj2" fmla="val 82829"/>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230" name="Line 14">
              <a:extLst>
                <a:ext uri="{FF2B5EF4-FFF2-40B4-BE49-F238E27FC236}">
                  <a16:creationId xmlns:a16="http://schemas.microsoft.com/office/drawing/2014/main" id="{8EC2D038-4F1C-3D48-A79E-84501B8CC071}"/>
                </a:ext>
              </a:extLst>
            </p:cNvPr>
            <p:cNvSpPr>
              <a:spLocks noChangeShapeType="1"/>
            </p:cNvSpPr>
            <p:nvPr/>
          </p:nvSpPr>
          <p:spPr bwMode="auto">
            <a:xfrm>
              <a:off x="2880" y="2448"/>
              <a:ext cx="0" cy="336"/>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1" name="Line 15">
              <a:extLst>
                <a:ext uri="{FF2B5EF4-FFF2-40B4-BE49-F238E27FC236}">
                  <a16:creationId xmlns:a16="http://schemas.microsoft.com/office/drawing/2014/main" id="{2EAE5AD0-D46E-7D41-97BB-939685EE107B}"/>
                </a:ext>
              </a:extLst>
            </p:cNvPr>
            <p:cNvSpPr>
              <a:spLocks noChangeShapeType="1"/>
            </p:cNvSpPr>
            <p:nvPr/>
          </p:nvSpPr>
          <p:spPr bwMode="auto">
            <a:xfrm>
              <a:off x="1056" y="3216"/>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2" name="Line 16">
              <a:extLst>
                <a:ext uri="{FF2B5EF4-FFF2-40B4-BE49-F238E27FC236}">
                  <a16:creationId xmlns:a16="http://schemas.microsoft.com/office/drawing/2014/main" id="{2AD6C788-5771-9844-A7B0-27BD662004C3}"/>
                </a:ext>
              </a:extLst>
            </p:cNvPr>
            <p:cNvSpPr>
              <a:spLocks noChangeShapeType="1"/>
            </p:cNvSpPr>
            <p:nvPr/>
          </p:nvSpPr>
          <p:spPr bwMode="auto">
            <a:xfrm>
              <a:off x="1056" y="2736"/>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3" name="Line 17">
              <a:extLst>
                <a:ext uri="{FF2B5EF4-FFF2-40B4-BE49-F238E27FC236}">
                  <a16:creationId xmlns:a16="http://schemas.microsoft.com/office/drawing/2014/main" id="{546E348C-9305-184E-ADA5-A80DCEF8873B}"/>
                </a:ext>
              </a:extLst>
            </p:cNvPr>
            <p:cNvSpPr>
              <a:spLocks noChangeShapeType="1"/>
            </p:cNvSpPr>
            <p:nvPr/>
          </p:nvSpPr>
          <p:spPr bwMode="auto">
            <a:xfrm>
              <a:off x="2832" y="3408"/>
              <a:ext cx="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4" name="Rectangle 18">
              <a:extLst>
                <a:ext uri="{FF2B5EF4-FFF2-40B4-BE49-F238E27FC236}">
                  <a16:creationId xmlns:a16="http://schemas.microsoft.com/office/drawing/2014/main" id="{A2344518-029A-634F-91BB-182C7EE45C8D}"/>
                </a:ext>
              </a:extLst>
            </p:cNvPr>
            <p:cNvSpPr>
              <a:spLocks noChangeArrowheads="1"/>
            </p:cNvSpPr>
            <p:nvPr/>
          </p:nvSpPr>
          <p:spPr bwMode="auto">
            <a:xfrm>
              <a:off x="2256" y="3216"/>
              <a:ext cx="1200" cy="288"/>
            </a:xfrm>
            <a:prstGeom prst="rect">
              <a:avLst/>
            </a:prstGeom>
            <a:solidFill>
              <a:schemeClr val="accent1"/>
            </a:solidFill>
            <a:ln w="38100">
              <a:solidFill>
                <a:schemeClr val="tx1"/>
              </a:solidFill>
              <a:miter lim="800000"/>
              <a:headEnd/>
              <a:tailEnd/>
            </a:ln>
          </p:spPr>
          <p:txBody>
            <a:bodyPr wrap="none" anchor="ctr"/>
            <a:lstStyle/>
            <a:p>
              <a:pPr algn="ctr"/>
              <a:r>
                <a:rPr lang="en-US" altLang="zh-CN" sz="2000">
                  <a:latin typeface="Times New Roman" panose="02020603050405020304" pitchFamily="18" charset="0"/>
                </a:rPr>
                <a:t>Bytecode </a:t>
              </a:r>
              <a:r>
                <a:rPr lang="zh-CN" altLang="en-US" sz="2000">
                  <a:latin typeface="Times New Roman" panose="02020603050405020304" pitchFamily="18" charset="0"/>
                </a:rPr>
                <a:t>解释器</a:t>
              </a:r>
              <a:endParaRPr lang="zh-CN" altLang="en-US">
                <a:latin typeface="Times New Roman" panose="02020603050405020304" pitchFamily="18" charset="0"/>
              </a:endParaRPr>
            </a:p>
          </p:txBody>
        </p:sp>
        <p:sp>
          <p:nvSpPr>
            <p:cNvPr id="9235" name="Rectangle 19">
              <a:extLst>
                <a:ext uri="{FF2B5EF4-FFF2-40B4-BE49-F238E27FC236}">
                  <a16:creationId xmlns:a16="http://schemas.microsoft.com/office/drawing/2014/main" id="{365B6502-03C9-EB4F-9DE6-CA777D9F17D8}"/>
                </a:ext>
              </a:extLst>
            </p:cNvPr>
            <p:cNvSpPr>
              <a:spLocks noChangeArrowheads="1"/>
            </p:cNvSpPr>
            <p:nvPr/>
          </p:nvSpPr>
          <p:spPr bwMode="auto">
            <a:xfrm>
              <a:off x="2256" y="2304"/>
              <a:ext cx="1200" cy="288"/>
            </a:xfrm>
            <a:prstGeom prst="rect">
              <a:avLst/>
            </a:prstGeom>
            <a:solidFill>
              <a:schemeClr val="accent1"/>
            </a:solidFill>
            <a:ln w="38100">
              <a:solidFill>
                <a:schemeClr val="tx1"/>
              </a:solidFill>
              <a:miter lim="800000"/>
              <a:headEnd/>
              <a:tailEnd/>
            </a:ln>
          </p:spPr>
          <p:txBody>
            <a:bodyPr wrap="none" anchor="ctr"/>
            <a:lstStyle/>
            <a:p>
              <a:pPr algn="ctr"/>
              <a:r>
                <a:rPr lang="en-US" altLang="zh-CN" sz="2000">
                  <a:latin typeface="Times New Roman" panose="02020603050405020304" pitchFamily="18" charset="0"/>
                </a:rPr>
                <a:t>Bytecode </a:t>
              </a:r>
              <a:r>
                <a:rPr lang="zh-CN" altLang="en-US" sz="2000">
                  <a:latin typeface="Times New Roman" panose="02020603050405020304" pitchFamily="18" charset="0"/>
                </a:rPr>
                <a:t>载入器</a:t>
              </a:r>
              <a:endParaRPr lang="zh-CN" altLang="en-US">
                <a:latin typeface="Times New Roman" panose="02020603050405020304" pitchFamily="18" charset="0"/>
              </a:endParaRPr>
            </a:p>
          </p:txBody>
        </p:sp>
        <p:sp>
          <p:nvSpPr>
            <p:cNvPr id="9236" name="Rectangle 20">
              <a:extLst>
                <a:ext uri="{FF2B5EF4-FFF2-40B4-BE49-F238E27FC236}">
                  <a16:creationId xmlns:a16="http://schemas.microsoft.com/office/drawing/2014/main" id="{0B847CD6-652C-B041-B93B-A1078FF71D86}"/>
                </a:ext>
              </a:extLst>
            </p:cNvPr>
            <p:cNvSpPr>
              <a:spLocks noChangeArrowheads="1"/>
            </p:cNvSpPr>
            <p:nvPr/>
          </p:nvSpPr>
          <p:spPr bwMode="auto">
            <a:xfrm>
              <a:off x="2256" y="2784"/>
              <a:ext cx="1200" cy="288"/>
            </a:xfrm>
            <a:prstGeom prst="rect">
              <a:avLst/>
            </a:prstGeom>
            <a:solidFill>
              <a:schemeClr val="accent1"/>
            </a:solidFill>
            <a:ln w="9525">
              <a:solidFill>
                <a:schemeClr val="tx1"/>
              </a:solidFill>
              <a:miter lim="800000"/>
              <a:headEnd/>
              <a:tailEnd/>
            </a:ln>
          </p:spPr>
          <p:txBody>
            <a:bodyPr wrap="none" anchor="ctr"/>
            <a:lstStyle/>
            <a:p>
              <a:pPr algn="ctr"/>
              <a:r>
                <a:rPr lang="zh-CN" altLang="en-US" sz="2000">
                  <a:latin typeface="Times New Roman" panose="02020603050405020304" pitchFamily="18" charset="0"/>
                </a:rPr>
                <a:t>字节码校验器</a:t>
              </a:r>
            </a:p>
          </p:txBody>
        </p:sp>
        <p:sp>
          <p:nvSpPr>
            <p:cNvPr id="9237" name="Line 21">
              <a:extLst>
                <a:ext uri="{FF2B5EF4-FFF2-40B4-BE49-F238E27FC236}">
                  <a16:creationId xmlns:a16="http://schemas.microsoft.com/office/drawing/2014/main" id="{CA6E517E-1C37-E64D-9DD7-D7F932BEE439}"/>
                </a:ext>
              </a:extLst>
            </p:cNvPr>
            <p:cNvSpPr>
              <a:spLocks noChangeShapeType="1"/>
            </p:cNvSpPr>
            <p:nvPr/>
          </p:nvSpPr>
          <p:spPr bwMode="auto">
            <a:xfrm>
              <a:off x="2832" y="307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38" name="AutoShape 22">
            <a:extLst>
              <a:ext uri="{FF2B5EF4-FFF2-40B4-BE49-F238E27FC236}">
                <a16:creationId xmlns:a16="http://schemas.microsoft.com/office/drawing/2014/main" id="{76FC37CA-2BF1-2E45-979F-3A32BCB8B7CB}"/>
              </a:ext>
            </a:extLst>
          </p:cNvPr>
          <p:cNvSpPr>
            <a:spLocks noChangeArrowheads="1"/>
          </p:cNvSpPr>
          <p:nvPr/>
        </p:nvSpPr>
        <p:spPr bwMode="auto">
          <a:xfrm>
            <a:off x="7772400" y="4114800"/>
            <a:ext cx="2667000" cy="1752600"/>
          </a:xfrm>
          <a:prstGeom prst="wedgeRectCallout">
            <a:avLst>
              <a:gd name="adj1" fmla="val -78750"/>
              <a:gd name="adj2" fmla="val -15398"/>
            </a:avLst>
          </a:prstGeom>
          <a:solidFill>
            <a:srgbClr val="FFFFCC"/>
          </a:solidFill>
          <a:ln w="9525">
            <a:solidFill>
              <a:schemeClr val="tx1"/>
            </a:solidFill>
            <a:miter lim="800000"/>
            <a:headEnd/>
            <a:tailEnd/>
          </a:ln>
        </p:spPr>
        <p:txBody>
          <a:bodyPr wrap="none" anchor="ctr"/>
          <a:lstStyle/>
          <a:p>
            <a:pPr algn="ctr"/>
            <a:endParaRPr lang="zh-CN" altLang="zh-CN">
              <a:latin typeface="Times New Roman" panose="02020603050405020304" pitchFamily="18" charset="0"/>
            </a:endParaRPr>
          </a:p>
        </p:txBody>
      </p:sp>
      <p:sp>
        <p:nvSpPr>
          <p:cNvPr id="9239" name="Text Box 23">
            <a:extLst>
              <a:ext uri="{FF2B5EF4-FFF2-40B4-BE49-F238E27FC236}">
                <a16:creationId xmlns:a16="http://schemas.microsoft.com/office/drawing/2014/main" id="{096607E7-719E-EF40-92CB-5221CE67E11E}"/>
              </a:ext>
            </a:extLst>
          </p:cNvPr>
          <p:cNvSpPr txBox="1">
            <a:spLocks noChangeArrowheads="1"/>
          </p:cNvSpPr>
          <p:nvPr/>
        </p:nvSpPr>
        <p:spPr bwMode="auto">
          <a:xfrm>
            <a:off x="7696200" y="4191000"/>
            <a:ext cx="2743200" cy="1477328"/>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a:latin typeface="Times New Roman" panose="02020603050405020304" pitchFamily="18" charset="0"/>
              </a:rPr>
              <a:t>不存在伪造的指针</a:t>
            </a:r>
          </a:p>
          <a:p>
            <a:r>
              <a:rPr lang="zh-CN" altLang="en-US">
                <a:latin typeface="Times New Roman" panose="02020603050405020304" pitchFamily="18" charset="0"/>
              </a:rPr>
              <a:t>不违反访问权限</a:t>
            </a:r>
          </a:p>
          <a:p>
            <a:r>
              <a:rPr lang="zh-CN" altLang="en-US">
                <a:latin typeface="Times New Roman" panose="02020603050405020304" pitchFamily="18" charset="0"/>
              </a:rPr>
              <a:t>不非法访问对象</a:t>
            </a:r>
          </a:p>
          <a:p>
            <a:r>
              <a:rPr lang="zh-CN" altLang="en-US">
                <a:latin typeface="Times New Roman" panose="02020603050405020304" pitchFamily="18" charset="0"/>
              </a:rPr>
              <a:t>不导致操作栈溢出</a:t>
            </a:r>
          </a:p>
          <a:p>
            <a:r>
              <a:rPr lang="zh-CN" altLang="en-US">
                <a:latin typeface="Times New Roman" panose="02020603050405020304" pitchFamily="18" charset="0"/>
              </a:rPr>
              <a:t> </a:t>
            </a:r>
          </a:p>
        </p:txBody>
      </p:sp>
      <p:sp>
        <p:nvSpPr>
          <p:cNvPr id="9240" name="Text Box 24">
            <a:extLst>
              <a:ext uri="{FF2B5EF4-FFF2-40B4-BE49-F238E27FC236}">
                <a16:creationId xmlns:a16="http://schemas.microsoft.com/office/drawing/2014/main" id="{A0684D88-55EE-4642-B94D-D1287EFFF255}"/>
              </a:ext>
            </a:extLst>
          </p:cNvPr>
          <p:cNvSpPr txBox="1">
            <a:spLocks noChangeArrowheads="1"/>
          </p:cNvSpPr>
          <p:nvPr/>
        </p:nvSpPr>
        <p:spPr bwMode="auto">
          <a:xfrm>
            <a:off x="2895601" y="715964"/>
            <a:ext cx="3444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folHlink"/>
                </a:solidFill>
                <a:latin typeface="Times New Roman" panose="02020603050405020304" pitchFamily="18" charset="0"/>
              </a:rPr>
              <a:t>Java</a:t>
            </a:r>
            <a:r>
              <a:rPr lang="zh-CN" altLang="en-US" sz="3200">
                <a:solidFill>
                  <a:schemeClr val="folHlink"/>
                </a:solidFill>
                <a:latin typeface="Times New Roman" panose="02020603050405020304" pitchFamily="18" charset="0"/>
              </a:rPr>
              <a:t>的编译与执行</a:t>
            </a:r>
          </a:p>
        </p:txBody>
      </p:sp>
    </p:spTree>
    <p:extLst>
      <p:ext uri="{BB962C8B-B14F-4D97-AF65-F5344CB8AC3E}">
        <p14:creationId xmlns:p14="http://schemas.microsoft.com/office/powerpoint/2010/main" val="887452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4" name="Group 4">
            <a:extLst>
              <a:ext uri="{FF2B5EF4-FFF2-40B4-BE49-F238E27FC236}">
                <a16:creationId xmlns:a16="http://schemas.microsoft.com/office/drawing/2014/main" id="{CFF4B4E1-604B-1547-86DC-61A85AAAA79A}"/>
              </a:ext>
            </a:extLst>
          </p:cNvPr>
          <p:cNvGrpSpPr>
            <a:grpSpLocks/>
          </p:cNvGrpSpPr>
          <p:nvPr/>
        </p:nvGrpSpPr>
        <p:grpSpPr bwMode="auto">
          <a:xfrm>
            <a:off x="1828800" y="2133600"/>
            <a:ext cx="3581400" cy="4191000"/>
            <a:chOff x="1248" y="1056"/>
            <a:chExt cx="2256" cy="2640"/>
          </a:xfrm>
        </p:grpSpPr>
        <p:sp>
          <p:nvSpPr>
            <p:cNvPr id="10245" name="Rectangle 5">
              <a:extLst>
                <a:ext uri="{FF2B5EF4-FFF2-40B4-BE49-F238E27FC236}">
                  <a16:creationId xmlns:a16="http://schemas.microsoft.com/office/drawing/2014/main" id="{865E56DC-589B-384B-A83A-9F87FE747867}"/>
                </a:ext>
              </a:extLst>
            </p:cNvPr>
            <p:cNvSpPr>
              <a:spLocks noChangeArrowheads="1"/>
            </p:cNvSpPr>
            <p:nvPr/>
          </p:nvSpPr>
          <p:spPr bwMode="auto">
            <a:xfrm>
              <a:off x="1248" y="1056"/>
              <a:ext cx="2256" cy="1392"/>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0246" name="Text Box 6">
              <a:extLst>
                <a:ext uri="{FF2B5EF4-FFF2-40B4-BE49-F238E27FC236}">
                  <a16:creationId xmlns:a16="http://schemas.microsoft.com/office/drawing/2014/main" id="{27BFB7BF-72BA-C74A-8573-3254937E7AF5}"/>
                </a:ext>
              </a:extLst>
            </p:cNvPr>
            <p:cNvSpPr txBox="1">
              <a:spLocks noChangeArrowheads="1"/>
            </p:cNvSpPr>
            <p:nvPr/>
          </p:nvSpPr>
          <p:spPr bwMode="auto">
            <a:xfrm>
              <a:off x="1440" y="1248"/>
              <a:ext cx="722" cy="407"/>
            </a:xfrm>
            <a:prstGeom prst="rect">
              <a:avLst/>
            </a:prstGeom>
            <a:solidFill>
              <a:srgbClr val="FFCCCC"/>
            </a:solidFill>
            <a:ln w="9525">
              <a:solidFill>
                <a:schemeClr val="tx1"/>
              </a:solidFill>
              <a:miter lim="800000"/>
              <a:headEnd/>
              <a:tailEnd/>
            </a:ln>
          </p:spPr>
          <p:txBody>
            <a:bodyPr wrap="none">
              <a:spAutoFit/>
            </a:bodyPr>
            <a:lstStyle/>
            <a:p>
              <a:pPr algn="ctr"/>
              <a:r>
                <a:rPr lang="en-US" altLang="zh-CN">
                  <a:latin typeface="Times New Roman" panose="02020603050405020304" pitchFamily="18" charset="0"/>
                </a:rPr>
                <a:t>Java</a:t>
              </a:r>
            </a:p>
            <a:p>
              <a:pPr algn="ctr"/>
              <a:r>
                <a:rPr lang="en-US" altLang="zh-CN">
                  <a:latin typeface="Times New Roman" panose="02020603050405020304" pitchFamily="18" charset="0"/>
                </a:rPr>
                <a:t>interpreter</a:t>
              </a:r>
            </a:p>
          </p:txBody>
        </p:sp>
        <p:sp>
          <p:nvSpPr>
            <p:cNvPr id="10247" name="Text Box 7">
              <a:extLst>
                <a:ext uri="{FF2B5EF4-FFF2-40B4-BE49-F238E27FC236}">
                  <a16:creationId xmlns:a16="http://schemas.microsoft.com/office/drawing/2014/main" id="{20C3C51A-E7D8-844C-B4EB-C7A9E42538B8}"/>
                </a:ext>
              </a:extLst>
            </p:cNvPr>
            <p:cNvSpPr txBox="1">
              <a:spLocks noChangeArrowheads="1"/>
            </p:cNvSpPr>
            <p:nvPr/>
          </p:nvSpPr>
          <p:spPr bwMode="auto">
            <a:xfrm>
              <a:off x="2500" y="1248"/>
              <a:ext cx="811" cy="407"/>
            </a:xfrm>
            <a:prstGeom prst="rect">
              <a:avLst/>
            </a:prstGeom>
            <a:solidFill>
              <a:srgbClr val="FFCCCC"/>
            </a:solidFill>
            <a:ln w="9525">
              <a:solidFill>
                <a:schemeClr val="tx1"/>
              </a:solidFill>
              <a:miter lim="800000"/>
              <a:headEnd/>
              <a:tailEnd/>
            </a:ln>
          </p:spPr>
          <p:txBody>
            <a:bodyPr wrap="none">
              <a:spAutoFit/>
            </a:bodyPr>
            <a:lstStyle/>
            <a:p>
              <a:pPr algn="ctr"/>
              <a:r>
                <a:rPr lang="en-US" altLang="zh-CN">
                  <a:latin typeface="Times New Roman" panose="02020603050405020304" pitchFamily="18" charset="0"/>
                </a:rPr>
                <a:t>Just-in-time</a:t>
              </a:r>
            </a:p>
            <a:p>
              <a:pPr algn="ctr"/>
              <a:r>
                <a:rPr lang="en-US" altLang="zh-CN">
                  <a:latin typeface="Times New Roman" panose="02020603050405020304" pitchFamily="18" charset="0"/>
                </a:rPr>
                <a:t>compiler</a:t>
              </a:r>
            </a:p>
          </p:txBody>
        </p:sp>
        <p:sp>
          <p:nvSpPr>
            <p:cNvPr id="10248" name="AutoShape 8">
              <a:extLst>
                <a:ext uri="{FF2B5EF4-FFF2-40B4-BE49-F238E27FC236}">
                  <a16:creationId xmlns:a16="http://schemas.microsoft.com/office/drawing/2014/main" id="{DB62BC1A-9266-714B-8FE2-35D37104EBA4}"/>
                </a:ext>
              </a:extLst>
            </p:cNvPr>
            <p:cNvSpPr>
              <a:spLocks noChangeArrowheads="1"/>
            </p:cNvSpPr>
            <p:nvPr/>
          </p:nvSpPr>
          <p:spPr bwMode="auto">
            <a:xfrm>
              <a:off x="1440" y="2064"/>
              <a:ext cx="1776" cy="288"/>
            </a:xfrm>
            <a:prstGeom prst="roundRect">
              <a:avLst>
                <a:gd name="adj" fmla="val 16667"/>
              </a:avLst>
            </a:prstGeom>
            <a:solidFill>
              <a:srgbClr val="FFCCCC"/>
            </a:solidFill>
            <a:ln w="9525">
              <a:solidFill>
                <a:schemeClr val="tx1"/>
              </a:solidFill>
              <a:round/>
              <a:headEnd/>
              <a:tailEnd/>
            </a:ln>
          </p:spPr>
          <p:txBody>
            <a:bodyPr wrap="none" anchor="ctr"/>
            <a:lstStyle/>
            <a:p>
              <a:pPr algn="ctr"/>
              <a:r>
                <a:rPr lang="en-US" altLang="zh-CN">
                  <a:latin typeface="Times New Roman" panose="02020603050405020304" pitchFamily="18" charset="0"/>
                </a:rPr>
                <a:t>Runtime System</a:t>
              </a:r>
            </a:p>
          </p:txBody>
        </p:sp>
        <p:sp>
          <p:nvSpPr>
            <p:cNvPr id="10249" name="AutoShape 9">
              <a:extLst>
                <a:ext uri="{FF2B5EF4-FFF2-40B4-BE49-F238E27FC236}">
                  <a16:creationId xmlns:a16="http://schemas.microsoft.com/office/drawing/2014/main" id="{E9A73694-F18B-7E42-BFB2-B939BDD82AF5}"/>
                </a:ext>
              </a:extLst>
            </p:cNvPr>
            <p:cNvSpPr>
              <a:spLocks noChangeArrowheads="1"/>
            </p:cNvSpPr>
            <p:nvPr/>
          </p:nvSpPr>
          <p:spPr bwMode="auto">
            <a:xfrm>
              <a:off x="1776" y="1776"/>
              <a:ext cx="192" cy="288"/>
            </a:xfrm>
            <a:prstGeom prst="downArrow">
              <a:avLst>
                <a:gd name="adj1" fmla="val 50000"/>
                <a:gd name="adj2" fmla="val 37500"/>
              </a:avLst>
            </a:prstGeom>
            <a:solidFill>
              <a:srgbClr val="FFCCCC"/>
            </a:solidFill>
            <a:ln w="9525">
              <a:solidFill>
                <a:schemeClr val="tx1"/>
              </a:solidFill>
              <a:miter lim="800000"/>
              <a:headEnd/>
              <a:tailEnd/>
            </a:ln>
          </p:spPr>
          <p:txBody>
            <a:bodyPr vert="eaVert" wrap="none" anchor="ctr"/>
            <a:lstStyle/>
            <a:p>
              <a:endParaRPr lang="zh-CN" altLang="en-US"/>
            </a:p>
          </p:txBody>
        </p:sp>
        <p:sp>
          <p:nvSpPr>
            <p:cNvPr id="10250" name="AutoShape 10">
              <a:extLst>
                <a:ext uri="{FF2B5EF4-FFF2-40B4-BE49-F238E27FC236}">
                  <a16:creationId xmlns:a16="http://schemas.microsoft.com/office/drawing/2014/main" id="{24331875-8AF1-F14A-904D-CBB2816448F8}"/>
                </a:ext>
              </a:extLst>
            </p:cNvPr>
            <p:cNvSpPr>
              <a:spLocks noChangeArrowheads="1"/>
            </p:cNvSpPr>
            <p:nvPr/>
          </p:nvSpPr>
          <p:spPr bwMode="auto">
            <a:xfrm>
              <a:off x="2640" y="1776"/>
              <a:ext cx="192" cy="288"/>
            </a:xfrm>
            <a:prstGeom prst="downArrow">
              <a:avLst>
                <a:gd name="adj1" fmla="val 50000"/>
                <a:gd name="adj2" fmla="val 37500"/>
              </a:avLst>
            </a:prstGeom>
            <a:solidFill>
              <a:srgbClr val="FFCCCC"/>
            </a:solidFill>
            <a:ln w="9525">
              <a:solidFill>
                <a:schemeClr val="tx1"/>
              </a:solidFill>
              <a:miter lim="800000"/>
              <a:headEnd/>
              <a:tailEnd/>
            </a:ln>
          </p:spPr>
          <p:txBody>
            <a:bodyPr vert="eaVert" wrap="none" anchor="ctr"/>
            <a:lstStyle/>
            <a:p>
              <a:endParaRPr lang="zh-CN" altLang="en-US"/>
            </a:p>
          </p:txBody>
        </p:sp>
        <p:sp>
          <p:nvSpPr>
            <p:cNvPr id="10251" name="Rectangle 11">
              <a:extLst>
                <a:ext uri="{FF2B5EF4-FFF2-40B4-BE49-F238E27FC236}">
                  <a16:creationId xmlns:a16="http://schemas.microsoft.com/office/drawing/2014/main" id="{46207B47-A8CB-2E45-A24F-33088D114A39}"/>
                </a:ext>
              </a:extLst>
            </p:cNvPr>
            <p:cNvSpPr>
              <a:spLocks noChangeArrowheads="1"/>
            </p:cNvSpPr>
            <p:nvPr/>
          </p:nvSpPr>
          <p:spPr bwMode="auto">
            <a:xfrm>
              <a:off x="1248" y="2688"/>
              <a:ext cx="2208" cy="384"/>
            </a:xfrm>
            <a:prstGeom prst="rect">
              <a:avLst/>
            </a:prstGeom>
            <a:solidFill>
              <a:schemeClr val="accent1"/>
            </a:solidFill>
            <a:ln w="9525">
              <a:solidFill>
                <a:schemeClr val="tx1"/>
              </a:solidFill>
              <a:miter lim="800000"/>
              <a:headEnd/>
              <a:tailEnd/>
            </a:ln>
          </p:spPr>
          <p:txBody>
            <a:bodyPr wrap="none" anchor="ctr"/>
            <a:lstStyle/>
            <a:p>
              <a:pPr algn="ctr"/>
              <a:r>
                <a:rPr lang="en-US" altLang="zh-CN">
                  <a:latin typeface="Times New Roman" panose="02020603050405020304" pitchFamily="18" charset="0"/>
                </a:rPr>
                <a:t>Operating System</a:t>
              </a:r>
            </a:p>
          </p:txBody>
        </p:sp>
        <p:sp>
          <p:nvSpPr>
            <p:cNvPr id="10252" name="Rectangle 12">
              <a:extLst>
                <a:ext uri="{FF2B5EF4-FFF2-40B4-BE49-F238E27FC236}">
                  <a16:creationId xmlns:a16="http://schemas.microsoft.com/office/drawing/2014/main" id="{5B539F98-22CA-3C45-9891-4A33E5219BFD}"/>
                </a:ext>
              </a:extLst>
            </p:cNvPr>
            <p:cNvSpPr>
              <a:spLocks noChangeArrowheads="1"/>
            </p:cNvSpPr>
            <p:nvPr/>
          </p:nvSpPr>
          <p:spPr bwMode="auto">
            <a:xfrm>
              <a:off x="1248" y="3312"/>
              <a:ext cx="2208" cy="384"/>
            </a:xfrm>
            <a:prstGeom prst="rect">
              <a:avLst/>
            </a:prstGeom>
            <a:solidFill>
              <a:schemeClr val="accent1"/>
            </a:solidFill>
            <a:ln w="9525">
              <a:solidFill>
                <a:schemeClr val="tx1"/>
              </a:solidFill>
              <a:miter lim="800000"/>
              <a:headEnd/>
              <a:tailEnd/>
            </a:ln>
          </p:spPr>
          <p:txBody>
            <a:bodyPr wrap="none" anchor="ctr"/>
            <a:lstStyle/>
            <a:p>
              <a:pPr algn="ctr"/>
              <a:r>
                <a:rPr lang="en-US" altLang="zh-CN">
                  <a:latin typeface="Times New Roman" panose="02020603050405020304" pitchFamily="18" charset="0"/>
                </a:rPr>
                <a:t>Hardware</a:t>
              </a:r>
            </a:p>
          </p:txBody>
        </p:sp>
        <p:sp>
          <p:nvSpPr>
            <p:cNvPr id="10253" name="AutoShape 13">
              <a:extLst>
                <a:ext uri="{FF2B5EF4-FFF2-40B4-BE49-F238E27FC236}">
                  <a16:creationId xmlns:a16="http://schemas.microsoft.com/office/drawing/2014/main" id="{718C3970-63D7-214F-BDCB-B48464FAE201}"/>
                </a:ext>
              </a:extLst>
            </p:cNvPr>
            <p:cNvSpPr>
              <a:spLocks noChangeArrowheads="1"/>
            </p:cNvSpPr>
            <p:nvPr/>
          </p:nvSpPr>
          <p:spPr bwMode="auto">
            <a:xfrm>
              <a:off x="2208" y="2448"/>
              <a:ext cx="192" cy="240"/>
            </a:xfrm>
            <a:prstGeom prst="downArrow">
              <a:avLst>
                <a:gd name="adj1" fmla="val 50000"/>
                <a:gd name="adj2" fmla="val 31250"/>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vert="eaVert" wrap="none" anchor="ctr"/>
            <a:lstStyle/>
            <a:p>
              <a:endParaRPr lang="zh-CN" altLang="en-US"/>
            </a:p>
          </p:txBody>
        </p:sp>
        <p:sp>
          <p:nvSpPr>
            <p:cNvPr id="10254" name="AutoShape 14">
              <a:extLst>
                <a:ext uri="{FF2B5EF4-FFF2-40B4-BE49-F238E27FC236}">
                  <a16:creationId xmlns:a16="http://schemas.microsoft.com/office/drawing/2014/main" id="{71BE9EF3-C62A-6A4C-9144-2438581939A7}"/>
                </a:ext>
              </a:extLst>
            </p:cNvPr>
            <p:cNvSpPr>
              <a:spLocks noChangeArrowheads="1"/>
            </p:cNvSpPr>
            <p:nvPr/>
          </p:nvSpPr>
          <p:spPr bwMode="auto">
            <a:xfrm>
              <a:off x="2208" y="3072"/>
              <a:ext cx="192" cy="240"/>
            </a:xfrm>
            <a:prstGeom prst="downArrow">
              <a:avLst>
                <a:gd name="adj1" fmla="val 50000"/>
                <a:gd name="adj2" fmla="val 31250"/>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vert="eaVert" wrap="none" anchor="ctr"/>
            <a:lstStyle/>
            <a:p>
              <a:endParaRPr lang="zh-CN" altLang="en-US"/>
            </a:p>
          </p:txBody>
        </p:sp>
      </p:grpSp>
      <p:sp>
        <p:nvSpPr>
          <p:cNvPr id="10255" name="Rectangle 15">
            <a:extLst>
              <a:ext uri="{FF2B5EF4-FFF2-40B4-BE49-F238E27FC236}">
                <a16:creationId xmlns:a16="http://schemas.microsoft.com/office/drawing/2014/main" id="{2CF65523-A6CE-C64B-B6F1-63ABF9359269}"/>
              </a:ext>
            </a:extLst>
          </p:cNvPr>
          <p:cNvSpPr>
            <a:spLocks noChangeArrowheads="1"/>
          </p:cNvSpPr>
          <p:nvPr/>
        </p:nvSpPr>
        <p:spPr bwMode="auto">
          <a:xfrm>
            <a:off x="5478464" y="1839914"/>
            <a:ext cx="4960937" cy="4789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zh-CN" altLang="en-US" sz="2800">
                <a:solidFill>
                  <a:srgbClr val="000066"/>
                </a:solidFill>
                <a:latin typeface="Times New Roman" panose="02020603050405020304" pitchFamily="18" charset="0"/>
              </a:rPr>
              <a:t>不同的操作系统有不同的虚</a:t>
            </a:r>
          </a:p>
          <a:p>
            <a:r>
              <a:rPr lang="zh-CN" altLang="en-US" sz="2800">
                <a:solidFill>
                  <a:srgbClr val="000066"/>
                </a:solidFill>
                <a:latin typeface="Times New Roman" panose="02020603050405020304" pitchFamily="18" charset="0"/>
              </a:rPr>
              <a:t>拟机。</a:t>
            </a:r>
          </a:p>
          <a:p>
            <a:r>
              <a:rPr lang="zh-CN" altLang="en-US" sz="2800">
                <a:solidFill>
                  <a:srgbClr val="000066"/>
                </a:solidFill>
                <a:latin typeface="Times New Roman" panose="02020603050405020304" pitchFamily="18" charset="0"/>
              </a:rPr>
              <a:t>它类似一个小巧而高效的</a:t>
            </a:r>
            <a:r>
              <a:rPr lang="en-US" altLang="zh-CN" sz="2800">
                <a:solidFill>
                  <a:srgbClr val="000066"/>
                </a:solidFill>
                <a:latin typeface="Times New Roman" panose="02020603050405020304" pitchFamily="18" charset="0"/>
              </a:rPr>
              <a:t>CPU</a:t>
            </a:r>
            <a:r>
              <a:rPr lang="zh-CN" altLang="en-US" sz="2800">
                <a:solidFill>
                  <a:srgbClr val="000066"/>
                </a:solidFill>
                <a:latin typeface="Times New Roman" panose="02020603050405020304" pitchFamily="18" charset="0"/>
              </a:rPr>
              <a:t>。</a:t>
            </a:r>
          </a:p>
          <a:p>
            <a:r>
              <a:rPr lang="en-US" altLang="zh-CN" sz="2800">
                <a:solidFill>
                  <a:srgbClr val="000066"/>
                </a:solidFill>
                <a:latin typeface="Times New Roman" panose="02020603050405020304" pitchFamily="18" charset="0"/>
              </a:rPr>
              <a:t>Bytecode</a:t>
            </a:r>
            <a:r>
              <a:rPr lang="zh-CN" altLang="en-US" sz="2800">
                <a:solidFill>
                  <a:srgbClr val="000066"/>
                </a:solidFill>
                <a:latin typeface="Times New Roman" panose="02020603050405020304" pitchFamily="18" charset="0"/>
              </a:rPr>
              <a:t>代码是与平台无关的</a:t>
            </a:r>
          </a:p>
          <a:p>
            <a:r>
              <a:rPr lang="zh-CN" altLang="en-US" sz="2800">
                <a:solidFill>
                  <a:srgbClr val="000066"/>
                </a:solidFill>
                <a:latin typeface="Times New Roman" panose="02020603050405020304" pitchFamily="18" charset="0"/>
              </a:rPr>
              <a:t>是虚拟机的机器指令。</a:t>
            </a:r>
          </a:p>
          <a:p>
            <a:r>
              <a:rPr lang="en-US" altLang="zh-CN" sz="2800">
                <a:solidFill>
                  <a:srgbClr val="000066"/>
                </a:solidFill>
                <a:latin typeface="Times New Roman" panose="02020603050405020304" pitchFamily="18" charset="0"/>
              </a:rPr>
              <a:t>Java</a:t>
            </a:r>
            <a:r>
              <a:rPr lang="zh-CN" altLang="en-US" sz="2800">
                <a:solidFill>
                  <a:srgbClr val="000066"/>
                </a:solidFill>
                <a:latin typeface="Times New Roman" panose="02020603050405020304" pitchFamily="18" charset="0"/>
              </a:rPr>
              <a:t>字节代码运行的两种方式</a:t>
            </a:r>
            <a:r>
              <a:rPr lang="en-US" altLang="zh-CN" sz="2800">
                <a:solidFill>
                  <a:srgbClr val="000066"/>
                </a:solidFill>
                <a:latin typeface="Times New Roman" panose="02020603050405020304" pitchFamily="18" charset="0"/>
              </a:rPr>
              <a:t>:</a:t>
            </a:r>
          </a:p>
          <a:p>
            <a:r>
              <a:rPr lang="en-US" altLang="zh-CN" sz="2800">
                <a:solidFill>
                  <a:srgbClr val="000066"/>
                </a:solidFill>
                <a:latin typeface="Times New Roman" panose="02020603050405020304" pitchFamily="18" charset="0"/>
              </a:rPr>
              <a:t>Interpreter(</a:t>
            </a:r>
            <a:r>
              <a:rPr lang="zh-CN" altLang="en-US" sz="2800">
                <a:solidFill>
                  <a:srgbClr val="000066"/>
                </a:solidFill>
                <a:latin typeface="Times New Roman" panose="02020603050405020304" pitchFamily="18" charset="0"/>
              </a:rPr>
              <a:t>解释方式</a:t>
            </a:r>
            <a:r>
              <a:rPr lang="en-US" altLang="zh-CN" sz="2800">
                <a:solidFill>
                  <a:srgbClr val="000066"/>
                </a:solidFill>
                <a:latin typeface="Times New Roman" panose="02020603050405020304" pitchFamily="18" charset="0"/>
              </a:rPr>
              <a:t>)</a:t>
            </a:r>
          </a:p>
          <a:p>
            <a:r>
              <a:rPr lang="en-US" altLang="zh-CN" sz="2800">
                <a:solidFill>
                  <a:srgbClr val="000066"/>
                </a:solidFill>
                <a:latin typeface="Times New Roman" panose="02020603050405020304" pitchFamily="18" charset="0"/>
              </a:rPr>
              <a:t>Just-in-time(</a:t>
            </a:r>
            <a:r>
              <a:rPr lang="zh-CN" altLang="en-US" sz="2800">
                <a:solidFill>
                  <a:srgbClr val="000066"/>
                </a:solidFill>
                <a:latin typeface="Times New Roman" panose="02020603050405020304" pitchFamily="18" charset="0"/>
              </a:rPr>
              <a:t>即时编译</a:t>
            </a:r>
            <a:r>
              <a:rPr lang="en-US" altLang="zh-CN" sz="2800">
                <a:solidFill>
                  <a:srgbClr val="000066"/>
                </a:solidFill>
                <a:latin typeface="Times New Roman" panose="02020603050405020304" pitchFamily="18" charset="0"/>
              </a:rPr>
              <a:t>):</a:t>
            </a:r>
            <a:r>
              <a:rPr lang="zh-CN" altLang="en-US" sz="2800">
                <a:solidFill>
                  <a:srgbClr val="000066"/>
                </a:solidFill>
                <a:latin typeface="Times New Roman" panose="02020603050405020304" pitchFamily="18" charset="0"/>
              </a:rPr>
              <a:t>有代码</a:t>
            </a:r>
          </a:p>
          <a:p>
            <a:r>
              <a:rPr lang="zh-CN" altLang="en-US" sz="2800">
                <a:solidFill>
                  <a:srgbClr val="000066"/>
                </a:solidFill>
                <a:latin typeface="Times New Roman" panose="02020603050405020304" pitchFamily="18" charset="0"/>
              </a:rPr>
              <a:t>生成器将字节代码转换成本机</a:t>
            </a:r>
          </a:p>
          <a:p>
            <a:r>
              <a:rPr lang="zh-CN" altLang="en-US" sz="2800">
                <a:solidFill>
                  <a:srgbClr val="000066"/>
                </a:solidFill>
                <a:latin typeface="Times New Roman" panose="02020603050405020304" pitchFamily="18" charset="0"/>
              </a:rPr>
              <a:t>的机器代码，然后可以以较高速度执行</a:t>
            </a:r>
            <a:r>
              <a:rPr lang="en-US" altLang="zh-CN" sz="2800">
                <a:solidFill>
                  <a:srgbClr val="000066"/>
                </a:solidFill>
                <a:latin typeface="Times New Roman" panose="02020603050405020304" pitchFamily="18" charset="0"/>
              </a:rPr>
              <a:t>.</a:t>
            </a:r>
          </a:p>
        </p:txBody>
      </p:sp>
      <p:sp>
        <p:nvSpPr>
          <p:cNvPr id="10256" name="Text Box 16">
            <a:extLst>
              <a:ext uri="{FF2B5EF4-FFF2-40B4-BE49-F238E27FC236}">
                <a16:creationId xmlns:a16="http://schemas.microsoft.com/office/drawing/2014/main" id="{1C35B689-04F4-3D46-BC03-722709CA3F44}"/>
              </a:ext>
            </a:extLst>
          </p:cNvPr>
          <p:cNvSpPr txBox="1">
            <a:spLocks noChangeArrowheads="1"/>
          </p:cNvSpPr>
          <p:nvPr/>
        </p:nvSpPr>
        <p:spPr bwMode="auto">
          <a:xfrm>
            <a:off x="1839915" y="685800"/>
            <a:ext cx="3581399"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dirty="0">
                <a:solidFill>
                  <a:schemeClr val="folHlink"/>
                </a:solidFill>
                <a:latin typeface="Times New Roman" panose="02020603050405020304" pitchFamily="18" charset="0"/>
              </a:rPr>
              <a:t>Java</a:t>
            </a:r>
            <a:r>
              <a:rPr lang="zh-CN" altLang="en-US" sz="3200" dirty="0">
                <a:solidFill>
                  <a:schemeClr val="folHlink"/>
                </a:solidFill>
                <a:latin typeface="Times New Roman" panose="02020603050405020304" pitchFamily="18" charset="0"/>
              </a:rPr>
              <a:t>虚拟机</a:t>
            </a:r>
          </a:p>
        </p:txBody>
      </p:sp>
    </p:spTree>
    <p:extLst>
      <p:ext uri="{BB962C8B-B14F-4D97-AF65-F5344CB8AC3E}">
        <p14:creationId xmlns:p14="http://schemas.microsoft.com/office/powerpoint/2010/main" val="2105117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F582E-BAEA-C44D-A225-C7BFBE900EC7}"/>
              </a:ext>
            </a:extLst>
          </p:cNvPr>
          <p:cNvSpPr>
            <a:spLocks noGrp="1"/>
          </p:cNvSpPr>
          <p:nvPr>
            <p:ph type="title"/>
          </p:nvPr>
        </p:nvSpPr>
        <p:spPr/>
        <p:txBody>
          <a:bodyPr/>
          <a:lstStyle/>
          <a:p>
            <a:r>
              <a:rPr kumimoji="1" lang="zh-CN" altLang="en-US" dirty="0"/>
              <a:t>课程重要性</a:t>
            </a:r>
          </a:p>
        </p:txBody>
      </p:sp>
      <p:sp>
        <p:nvSpPr>
          <p:cNvPr id="3" name="内容占位符 2">
            <a:extLst>
              <a:ext uri="{FF2B5EF4-FFF2-40B4-BE49-F238E27FC236}">
                <a16:creationId xmlns:a16="http://schemas.microsoft.com/office/drawing/2014/main" id="{CC6B62F8-9223-7443-89AD-75AE0DAF80D7}"/>
              </a:ext>
            </a:extLst>
          </p:cNvPr>
          <p:cNvSpPr>
            <a:spLocks noGrp="1"/>
          </p:cNvSpPr>
          <p:nvPr>
            <p:ph idx="1"/>
          </p:nvPr>
        </p:nvSpPr>
        <p:spPr/>
        <p:txBody>
          <a:bodyPr/>
          <a:lstStyle/>
          <a:p>
            <a:pPr>
              <a:lnSpc>
                <a:spcPct val="200000"/>
              </a:lnSpc>
              <a:buFont typeface="Wingdings" pitchFamily="2" charset="2"/>
              <a:buChar char="ü"/>
            </a:pPr>
            <a:r>
              <a:rPr lang="zh-CN" altLang="zh-CN" dirty="0"/>
              <a:t>计算机专业技术基础课程</a:t>
            </a:r>
            <a:r>
              <a:rPr lang="zh-CN" altLang="zh-CN" dirty="0">
                <a:effectLst/>
              </a:rPr>
              <a:t> </a:t>
            </a:r>
            <a:endParaRPr lang="en-US" altLang="zh-CN" dirty="0">
              <a:effectLst/>
            </a:endParaRPr>
          </a:p>
          <a:p>
            <a:pPr>
              <a:lnSpc>
                <a:spcPct val="200000"/>
              </a:lnSpc>
              <a:buFont typeface="Wingdings" pitchFamily="2" charset="2"/>
              <a:buChar char="ü"/>
            </a:pPr>
            <a:r>
              <a:rPr kumimoji="1" lang="zh-CN" altLang="en-US" dirty="0"/>
              <a:t>软件工程思维培养</a:t>
            </a:r>
            <a:endParaRPr kumimoji="1" lang="en-US" altLang="zh-CN" dirty="0"/>
          </a:p>
          <a:p>
            <a:pPr>
              <a:lnSpc>
                <a:spcPct val="200000"/>
              </a:lnSpc>
              <a:buFont typeface="Wingdings" pitchFamily="2" charset="2"/>
              <a:buChar char="ü"/>
            </a:pPr>
            <a:r>
              <a:rPr kumimoji="1" lang="zh-CN" altLang="en-US" dirty="0"/>
              <a:t>从业技能培养</a:t>
            </a:r>
          </a:p>
        </p:txBody>
      </p:sp>
    </p:spTree>
    <p:extLst>
      <p:ext uri="{BB962C8B-B14F-4D97-AF65-F5344CB8AC3E}">
        <p14:creationId xmlns:p14="http://schemas.microsoft.com/office/powerpoint/2010/main" val="17298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B06BD00-49C6-4440-92EA-DBA45A688CCF}"/>
              </a:ext>
            </a:extLst>
          </p:cNvPr>
          <p:cNvSpPr>
            <a:spLocks noChangeArrowheads="1"/>
          </p:cNvSpPr>
          <p:nvPr/>
        </p:nvSpPr>
        <p:spPr bwMode="auto">
          <a:xfrm>
            <a:off x="2438400" y="2133600"/>
            <a:ext cx="77724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60000"/>
              <a:buFont typeface="Wingdings" pitchFamily="2" charset="2"/>
              <a:buNone/>
            </a:pPr>
            <a:r>
              <a:rPr lang="en-US" altLang="zh-CN" sz="2800"/>
              <a:t>Java</a:t>
            </a:r>
            <a:r>
              <a:rPr lang="zh-CN" altLang="en-US" sz="2800"/>
              <a:t>是在网络环境下使用的语言，一个安全的网络至少要防止以下几种破坏的可能性</a:t>
            </a:r>
            <a:r>
              <a:rPr lang="en-US" altLang="zh-CN" sz="2800"/>
              <a:t>:</a:t>
            </a:r>
          </a:p>
          <a:p>
            <a:pPr lvl="2">
              <a:spcBef>
                <a:spcPct val="20000"/>
              </a:spcBef>
              <a:buClr>
                <a:schemeClr val="folHlink"/>
              </a:buClr>
              <a:buSzPct val="60000"/>
              <a:buFont typeface="Wingdings" pitchFamily="2" charset="2"/>
              <a:buChar char="n"/>
            </a:pPr>
            <a:r>
              <a:rPr lang="en-US" altLang="zh-CN" sz="2800"/>
              <a:t> </a:t>
            </a:r>
            <a:r>
              <a:rPr lang="zh-CN" altLang="en-US" sz="2800"/>
              <a:t>毁灭系统资源</a:t>
            </a:r>
          </a:p>
          <a:p>
            <a:pPr lvl="2">
              <a:spcBef>
                <a:spcPct val="20000"/>
              </a:spcBef>
              <a:buClr>
                <a:schemeClr val="folHlink"/>
              </a:buClr>
              <a:buSzPct val="60000"/>
              <a:buFont typeface="Wingdings" pitchFamily="2" charset="2"/>
              <a:buChar char="n"/>
            </a:pPr>
            <a:r>
              <a:rPr lang="zh-CN" altLang="en-US" sz="2800"/>
              <a:t> 消耗系统资源</a:t>
            </a:r>
          </a:p>
          <a:p>
            <a:pPr lvl="2">
              <a:spcBef>
                <a:spcPct val="20000"/>
              </a:spcBef>
              <a:buClr>
                <a:schemeClr val="folHlink"/>
              </a:buClr>
              <a:buSzPct val="60000"/>
              <a:buFont typeface="Wingdings" pitchFamily="2" charset="2"/>
              <a:buChar char="n"/>
            </a:pPr>
            <a:r>
              <a:rPr lang="zh-CN" altLang="en-US" sz="2800"/>
              <a:t> 挖掘系统或个人机密</a:t>
            </a:r>
          </a:p>
          <a:p>
            <a:pPr lvl="2">
              <a:spcBef>
                <a:spcPct val="20000"/>
              </a:spcBef>
              <a:buClr>
                <a:schemeClr val="folHlink"/>
              </a:buClr>
              <a:buSzPct val="60000"/>
              <a:buFont typeface="Wingdings" pitchFamily="2" charset="2"/>
              <a:buChar char="n"/>
            </a:pPr>
            <a:r>
              <a:rPr lang="zh-CN" altLang="en-US" sz="2800"/>
              <a:t> 骚扰正常工作的进行</a:t>
            </a:r>
          </a:p>
        </p:txBody>
      </p:sp>
      <p:sp>
        <p:nvSpPr>
          <p:cNvPr id="11268" name="Text Box 4">
            <a:extLst>
              <a:ext uri="{FF2B5EF4-FFF2-40B4-BE49-F238E27FC236}">
                <a16:creationId xmlns:a16="http://schemas.microsoft.com/office/drawing/2014/main" id="{228BD6D9-22D5-F449-AF28-C3983CB702D2}"/>
              </a:ext>
            </a:extLst>
          </p:cNvPr>
          <p:cNvSpPr txBox="1">
            <a:spLocks noChangeArrowheads="1"/>
          </p:cNvSpPr>
          <p:nvPr/>
        </p:nvSpPr>
        <p:spPr bwMode="auto">
          <a:xfrm>
            <a:off x="745067" y="457200"/>
            <a:ext cx="710670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4000" dirty="0">
                <a:latin typeface="Times New Roman" panose="02020603050405020304" pitchFamily="18" charset="0"/>
              </a:rPr>
              <a:t>Java</a:t>
            </a:r>
            <a:r>
              <a:rPr lang="zh-CN" altLang="en-US" sz="4000" dirty="0">
                <a:latin typeface="Times New Roman" panose="02020603050405020304" pitchFamily="18" charset="0"/>
              </a:rPr>
              <a:t>语言特点：</a:t>
            </a:r>
            <a:r>
              <a:rPr lang="zh-CN" altLang="en-US" sz="3200" dirty="0">
                <a:solidFill>
                  <a:schemeClr val="folHlink"/>
                </a:solidFill>
                <a:latin typeface="Times New Roman" panose="02020603050405020304" pitchFamily="18" charset="0"/>
              </a:rPr>
              <a:t>安全问题</a:t>
            </a:r>
          </a:p>
        </p:txBody>
      </p:sp>
    </p:spTree>
    <p:extLst>
      <p:ext uri="{BB962C8B-B14F-4D97-AF65-F5344CB8AC3E}">
        <p14:creationId xmlns:p14="http://schemas.microsoft.com/office/powerpoint/2010/main" val="3216112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1" name="Group 3">
            <a:extLst>
              <a:ext uri="{FF2B5EF4-FFF2-40B4-BE49-F238E27FC236}">
                <a16:creationId xmlns:a16="http://schemas.microsoft.com/office/drawing/2014/main" id="{D151483A-E7CE-0543-96F9-0C9853A5C258}"/>
              </a:ext>
            </a:extLst>
          </p:cNvPr>
          <p:cNvGrpSpPr>
            <a:grpSpLocks/>
          </p:cNvGrpSpPr>
          <p:nvPr/>
        </p:nvGrpSpPr>
        <p:grpSpPr bwMode="auto">
          <a:xfrm>
            <a:off x="3429000" y="2819400"/>
            <a:ext cx="5105400" cy="2590800"/>
            <a:chOff x="1200" y="1584"/>
            <a:chExt cx="3216" cy="1632"/>
          </a:xfrm>
        </p:grpSpPr>
        <p:sp>
          <p:nvSpPr>
            <p:cNvPr id="12292" name="Oval 4">
              <a:extLst>
                <a:ext uri="{FF2B5EF4-FFF2-40B4-BE49-F238E27FC236}">
                  <a16:creationId xmlns:a16="http://schemas.microsoft.com/office/drawing/2014/main" id="{E728088B-4D29-5449-922C-4C0151B51A1F}"/>
                </a:ext>
              </a:extLst>
            </p:cNvPr>
            <p:cNvSpPr>
              <a:spLocks noChangeArrowheads="1"/>
            </p:cNvSpPr>
            <p:nvPr/>
          </p:nvSpPr>
          <p:spPr bwMode="auto">
            <a:xfrm>
              <a:off x="1200" y="1584"/>
              <a:ext cx="1488" cy="480"/>
            </a:xfrm>
            <a:prstGeom prst="ellipse">
              <a:avLst/>
            </a:prstGeom>
            <a:solidFill>
              <a:schemeClr val="accent1"/>
            </a:solidFill>
            <a:ln w="38100">
              <a:solidFill>
                <a:schemeClr val="tx1"/>
              </a:solidFill>
              <a:round/>
              <a:headEnd/>
              <a:tailEnd/>
            </a:ln>
          </p:spPr>
          <p:txBody>
            <a:bodyPr wrap="none" anchor="ctr"/>
            <a:lstStyle/>
            <a:p>
              <a:pPr algn="ctr"/>
              <a:r>
                <a:rPr lang="en-US" altLang="zh-CN" sz="2000">
                  <a:latin typeface="Times New Roman" panose="02020603050405020304" pitchFamily="18" charset="0"/>
                </a:rPr>
                <a:t>Java</a:t>
              </a:r>
              <a:r>
                <a:rPr lang="zh-CN" altLang="en-US" sz="2000">
                  <a:latin typeface="Times New Roman" panose="02020603050405020304" pitchFamily="18" charset="0"/>
                </a:rPr>
                <a:t>源程序</a:t>
              </a:r>
            </a:p>
            <a:p>
              <a:pPr algn="ctr"/>
              <a:r>
                <a:rPr lang="en-US" altLang="zh-CN" sz="2000">
                  <a:latin typeface="Times New Roman" panose="02020603050405020304" pitchFamily="18" charset="0"/>
                </a:rPr>
                <a:t>(.java</a:t>
              </a:r>
              <a:r>
                <a:rPr lang="zh-CN" altLang="en-US" sz="2000">
                  <a:latin typeface="Times New Roman" panose="02020603050405020304" pitchFamily="18" charset="0"/>
                </a:rPr>
                <a:t>文件</a:t>
              </a:r>
              <a:r>
                <a:rPr lang="en-US" altLang="zh-CN" sz="2000">
                  <a:latin typeface="Times New Roman" panose="02020603050405020304" pitchFamily="18" charset="0"/>
                </a:rPr>
                <a:t>)</a:t>
              </a:r>
            </a:p>
          </p:txBody>
        </p:sp>
        <p:sp>
          <p:nvSpPr>
            <p:cNvPr id="12293" name="Rectangle 5">
              <a:extLst>
                <a:ext uri="{FF2B5EF4-FFF2-40B4-BE49-F238E27FC236}">
                  <a16:creationId xmlns:a16="http://schemas.microsoft.com/office/drawing/2014/main" id="{F6ED7F3E-8B03-5F45-AEE6-271C28A1E6B7}"/>
                </a:ext>
              </a:extLst>
            </p:cNvPr>
            <p:cNvSpPr>
              <a:spLocks noChangeArrowheads="1"/>
            </p:cNvSpPr>
            <p:nvPr/>
          </p:nvSpPr>
          <p:spPr bwMode="auto">
            <a:xfrm>
              <a:off x="1344" y="2256"/>
              <a:ext cx="1200" cy="288"/>
            </a:xfrm>
            <a:prstGeom prst="rect">
              <a:avLst/>
            </a:prstGeom>
            <a:solidFill>
              <a:schemeClr val="accent1"/>
            </a:solidFill>
            <a:ln w="38100">
              <a:solidFill>
                <a:schemeClr val="tx1"/>
              </a:solidFill>
              <a:miter lim="800000"/>
              <a:headEnd/>
              <a:tailEnd/>
            </a:ln>
          </p:spPr>
          <p:txBody>
            <a:bodyPr wrap="none" anchor="ctr"/>
            <a:lstStyle/>
            <a:p>
              <a:pPr algn="ctr"/>
              <a:r>
                <a:rPr lang="en-US" altLang="zh-CN" sz="2000">
                  <a:latin typeface="Times New Roman" panose="02020603050405020304" pitchFamily="18" charset="0"/>
                </a:rPr>
                <a:t>Java</a:t>
              </a:r>
              <a:r>
                <a:rPr lang="zh-CN" altLang="en-US" sz="2000">
                  <a:latin typeface="Times New Roman" panose="02020603050405020304" pitchFamily="18" charset="0"/>
                </a:rPr>
                <a:t>编译器</a:t>
              </a:r>
              <a:endParaRPr lang="zh-CN" altLang="en-US">
                <a:latin typeface="Times New Roman" panose="02020603050405020304" pitchFamily="18" charset="0"/>
              </a:endParaRPr>
            </a:p>
          </p:txBody>
        </p:sp>
        <p:sp>
          <p:nvSpPr>
            <p:cNvPr id="12294" name="Oval 6">
              <a:extLst>
                <a:ext uri="{FF2B5EF4-FFF2-40B4-BE49-F238E27FC236}">
                  <a16:creationId xmlns:a16="http://schemas.microsoft.com/office/drawing/2014/main" id="{D5883405-9898-1B44-B9A9-D76DBD7E2C7C}"/>
                </a:ext>
              </a:extLst>
            </p:cNvPr>
            <p:cNvSpPr>
              <a:spLocks noChangeArrowheads="1"/>
            </p:cNvSpPr>
            <p:nvPr/>
          </p:nvSpPr>
          <p:spPr bwMode="auto">
            <a:xfrm>
              <a:off x="1200" y="2736"/>
              <a:ext cx="1536" cy="480"/>
            </a:xfrm>
            <a:prstGeom prst="ellipse">
              <a:avLst/>
            </a:prstGeom>
            <a:solidFill>
              <a:schemeClr val="accent1"/>
            </a:solidFill>
            <a:ln w="38100">
              <a:solidFill>
                <a:schemeClr val="tx1"/>
              </a:solidFill>
              <a:round/>
              <a:headEnd/>
              <a:tailEnd/>
            </a:ln>
          </p:spPr>
          <p:txBody>
            <a:bodyPr wrap="none" anchor="ctr"/>
            <a:lstStyle/>
            <a:p>
              <a:pPr algn="ctr"/>
              <a:r>
                <a:rPr lang="en-US" altLang="zh-CN" sz="2000">
                  <a:latin typeface="Times New Roman" panose="02020603050405020304" pitchFamily="18" charset="0"/>
                </a:rPr>
                <a:t>Java Bytecode</a:t>
              </a:r>
            </a:p>
            <a:p>
              <a:pPr algn="ctr"/>
              <a:r>
                <a:rPr lang="en-US" altLang="zh-CN" sz="2000">
                  <a:latin typeface="Times New Roman" panose="02020603050405020304" pitchFamily="18" charset="0"/>
                </a:rPr>
                <a:t>(.class</a:t>
              </a:r>
              <a:r>
                <a:rPr lang="zh-CN" altLang="en-US" sz="2000">
                  <a:latin typeface="Times New Roman" panose="02020603050405020304" pitchFamily="18" charset="0"/>
                </a:rPr>
                <a:t>文件</a:t>
              </a:r>
              <a:r>
                <a:rPr lang="en-US" altLang="zh-CN" sz="2000">
                  <a:latin typeface="Times New Roman" panose="02020603050405020304" pitchFamily="18" charset="0"/>
                </a:rPr>
                <a:t>)</a:t>
              </a:r>
            </a:p>
          </p:txBody>
        </p:sp>
        <p:sp>
          <p:nvSpPr>
            <p:cNvPr id="12295" name="Rectangle 7">
              <a:extLst>
                <a:ext uri="{FF2B5EF4-FFF2-40B4-BE49-F238E27FC236}">
                  <a16:creationId xmlns:a16="http://schemas.microsoft.com/office/drawing/2014/main" id="{221B3503-FF69-C24F-8962-E25057F18D81}"/>
                </a:ext>
              </a:extLst>
            </p:cNvPr>
            <p:cNvSpPr>
              <a:spLocks noChangeArrowheads="1"/>
            </p:cNvSpPr>
            <p:nvPr/>
          </p:nvSpPr>
          <p:spPr bwMode="auto">
            <a:xfrm>
              <a:off x="3168" y="1632"/>
              <a:ext cx="1200" cy="288"/>
            </a:xfrm>
            <a:prstGeom prst="rect">
              <a:avLst/>
            </a:prstGeom>
            <a:solidFill>
              <a:schemeClr val="accent1"/>
            </a:solidFill>
            <a:ln w="38100">
              <a:solidFill>
                <a:schemeClr val="tx1"/>
              </a:solidFill>
              <a:miter lim="800000"/>
              <a:headEnd/>
              <a:tailEnd/>
            </a:ln>
          </p:spPr>
          <p:txBody>
            <a:bodyPr wrap="none" anchor="ctr"/>
            <a:lstStyle/>
            <a:p>
              <a:pPr algn="ctr"/>
              <a:r>
                <a:rPr lang="en-US" altLang="zh-CN" sz="2000">
                  <a:latin typeface="Times New Roman" panose="02020603050405020304" pitchFamily="18" charset="0"/>
                </a:rPr>
                <a:t>Bytecode </a:t>
              </a:r>
              <a:r>
                <a:rPr lang="zh-CN" altLang="en-US" sz="2000">
                  <a:latin typeface="Times New Roman" panose="02020603050405020304" pitchFamily="18" charset="0"/>
                </a:rPr>
                <a:t>载入器</a:t>
              </a:r>
              <a:endParaRPr lang="zh-CN" altLang="en-US">
                <a:latin typeface="Times New Roman" panose="02020603050405020304" pitchFamily="18" charset="0"/>
              </a:endParaRPr>
            </a:p>
          </p:txBody>
        </p:sp>
        <p:sp>
          <p:nvSpPr>
            <p:cNvPr id="12296" name="Rectangle 8">
              <a:extLst>
                <a:ext uri="{FF2B5EF4-FFF2-40B4-BE49-F238E27FC236}">
                  <a16:creationId xmlns:a16="http://schemas.microsoft.com/office/drawing/2014/main" id="{9188ACFD-78B8-3243-BA53-430D9FABCEED}"/>
                </a:ext>
              </a:extLst>
            </p:cNvPr>
            <p:cNvSpPr>
              <a:spLocks noChangeArrowheads="1"/>
            </p:cNvSpPr>
            <p:nvPr/>
          </p:nvSpPr>
          <p:spPr bwMode="auto">
            <a:xfrm>
              <a:off x="3216" y="2256"/>
              <a:ext cx="1200" cy="288"/>
            </a:xfrm>
            <a:prstGeom prst="rect">
              <a:avLst/>
            </a:prstGeom>
            <a:solidFill>
              <a:schemeClr val="accent1"/>
            </a:solidFill>
            <a:ln w="38100">
              <a:solidFill>
                <a:schemeClr val="tx1"/>
              </a:solidFill>
              <a:miter lim="800000"/>
              <a:headEnd/>
              <a:tailEnd/>
            </a:ln>
          </p:spPr>
          <p:txBody>
            <a:bodyPr wrap="none" anchor="ctr"/>
            <a:lstStyle/>
            <a:p>
              <a:pPr algn="ctr"/>
              <a:r>
                <a:rPr lang="en-US" altLang="zh-CN" sz="2000">
                  <a:latin typeface="Times New Roman" panose="02020603050405020304" pitchFamily="18" charset="0"/>
                </a:rPr>
                <a:t>Bytecode </a:t>
              </a:r>
              <a:r>
                <a:rPr lang="zh-CN" altLang="en-US" sz="2000">
                  <a:latin typeface="Times New Roman" panose="02020603050405020304" pitchFamily="18" charset="0"/>
                </a:rPr>
                <a:t>解释器</a:t>
              </a:r>
              <a:endParaRPr lang="zh-CN" altLang="en-US">
                <a:latin typeface="Times New Roman" panose="02020603050405020304" pitchFamily="18" charset="0"/>
              </a:endParaRPr>
            </a:p>
          </p:txBody>
        </p:sp>
        <p:sp>
          <p:nvSpPr>
            <p:cNvPr id="12297" name="Rectangle 9">
              <a:extLst>
                <a:ext uri="{FF2B5EF4-FFF2-40B4-BE49-F238E27FC236}">
                  <a16:creationId xmlns:a16="http://schemas.microsoft.com/office/drawing/2014/main" id="{A5FD82E8-3CF8-3F45-90E0-7AA0E438ED85}"/>
                </a:ext>
              </a:extLst>
            </p:cNvPr>
            <p:cNvSpPr>
              <a:spLocks noChangeArrowheads="1"/>
            </p:cNvSpPr>
            <p:nvPr/>
          </p:nvSpPr>
          <p:spPr bwMode="auto">
            <a:xfrm>
              <a:off x="3216" y="2880"/>
              <a:ext cx="1200" cy="288"/>
            </a:xfrm>
            <a:prstGeom prst="rect">
              <a:avLst/>
            </a:prstGeom>
            <a:solidFill>
              <a:schemeClr val="accent1"/>
            </a:solidFill>
            <a:ln w="38100">
              <a:solidFill>
                <a:schemeClr val="tx1"/>
              </a:solidFill>
              <a:miter lim="800000"/>
              <a:headEnd/>
              <a:tailEnd/>
            </a:ln>
          </p:spPr>
          <p:txBody>
            <a:bodyPr wrap="none" anchor="ctr"/>
            <a:lstStyle/>
            <a:p>
              <a:pPr algn="ctr"/>
              <a:r>
                <a:rPr lang="zh-CN" altLang="en-US" sz="2000">
                  <a:latin typeface="Times New Roman" panose="02020603050405020304" pitchFamily="18" charset="0"/>
                </a:rPr>
                <a:t>系统执行平台</a:t>
              </a:r>
              <a:endParaRPr lang="zh-CN" altLang="en-US">
                <a:latin typeface="Times New Roman" panose="02020603050405020304" pitchFamily="18" charset="0"/>
              </a:endParaRPr>
            </a:p>
          </p:txBody>
        </p:sp>
        <p:cxnSp>
          <p:nvCxnSpPr>
            <p:cNvPr id="12298" name="AutoShape 10">
              <a:extLst>
                <a:ext uri="{FF2B5EF4-FFF2-40B4-BE49-F238E27FC236}">
                  <a16:creationId xmlns:a16="http://schemas.microsoft.com/office/drawing/2014/main" id="{00EE5601-931C-5A40-A5D0-15C19538F99C}"/>
                </a:ext>
              </a:extLst>
            </p:cNvPr>
            <p:cNvCxnSpPr>
              <a:cxnSpLocks noChangeShapeType="1"/>
              <a:stCxn id="12294" idx="4"/>
              <a:endCxn id="12295" idx="1"/>
            </p:cNvCxnSpPr>
            <p:nvPr/>
          </p:nvCxnSpPr>
          <p:spPr bwMode="auto">
            <a:xfrm rot="5400000" flipH="1" flipV="1">
              <a:off x="1848" y="1896"/>
              <a:ext cx="1440" cy="1200"/>
            </a:xfrm>
            <a:prstGeom prst="curvedConnector4">
              <a:avLst>
                <a:gd name="adj1" fmla="val -10000"/>
                <a:gd name="adj2" fmla="val 82000"/>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299" name="Line 11">
              <a:extLst>
                <a:ext uri="{FF2B5EF4-FFF2-40B4-BE49-F238E27FC236}">
                  <a16:creationId xmlns:a16="http://schemas.microsoft.com/office/drawing/2014/main" id="{F7F5F614-2623-AB40-A39A-C3861FAFD25D}"/>
                </a:ext>
              </a:extLst>
            </p:cNvPr>
            <p:cNvSpPr>
              <a:spLocks noChangeShapeType="1"/>
            </p:cNvSpPr>
            <p:nvPr/>
          </p:nvSpPr>
          <p:spPr bwMode="auto">
            <a:xfrm>
              <a:off x="1920" y="2064"/>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0" name="Line 12">
              <a:extLst>
                <a:ext uri="{FF2B5EF4-FFF2-40B4-BE49-F238E27FC236}">
                  <a16:creationId xmlns:a16="http://schemas.microsoft.com/office/drawing/2014/main" id="{085C5298-BD4D-BD4F-992D-E422ECC4763B}"/>
                </a:ext>
              </a:extLst>
            </p:cNvPr>
            <p:cNvSpPr>
              <a:spLocks noChangeShapeType="1"/>
            </p:cNvSpPr>
            <p:nvPr/>
          </p:nvSpPr>
          <p:spPr bwMode="auto">
            <a:xfrm>
              <a:off x="1968" y="2544"/>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1" name="Line 13">
              <a:extLst>
                <a:ext uri="{FF2B5EF4-FFF2-40B4-BE49-F238E27FC236}">
                  <a16:creationId xmlns:a16="http://schemas.microsoft.com/office/drawing/2014/main" id="{7D54AF43-0A3F-9848-90DA-7E94B67B2C6F}"/>
                </a:ext>
              </a:extLst>
            </p:cNvPr>
            <p:cNvSpPr>
              <a:spLocks noChangeShapeType="1"/>
            </p:cNvSpPr>
            <p:nvPr/>
          </p:nvSpPr>
          <p:spPr bwMode="auto">
            <a:xfrm>
              <a:off x="3792" y="1920"/>
              <a:ext cx="0" cy="2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2" name="Line 14">
              <a:extLst>
                <a:ext uri="{FF2B5EF4-FFF2-40B4-BE49-F238E27FC236}">
                  <a16:creationId xmlns:a16="http://schemas.microsoft.com/office/drawing/2014/main" id="{05C42CFA-EBE2-0B4A-8447-D0CFB72962E7}"/>
                </a:ext>
              </a:extLst>
            </p:cNvPr>
            <p:cNvSpPr>
              <a:spLocks noChangeShapeType="1"/>
            </p:cNvSpPr>
            <p:nvPr/>
          </p:nvSpPr>
          <p:spPr bwMode="auto">
            <a:xfrm>
              <a:off x="3792" y="2544"/>
              <a:ext cx="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3" name="Line 15">
              <a:extLst>
                <a:ext uri="{FF2B5EF4-FFF2-40B4-BE49-F238E27FC236}">
                  <a16:creationId xmlns:a16="http://schemas.microsoft.com/office/drawing/2014/main" id="{DDB7276C-53E3-DC4F-A75A-3467A198DA23}"/>
                </a:ext>
              </a:extLst>
            </p:cNvPr>
            <p:cNvSpPr>
              <a:spLocks noChangeShapeType="1"/>
            </p:cNvSpPr>
            <p:nvPr/>
          </p:nvSpPr>
          <p:spPr bwMode="auto">
            <a:xfrm flipH="1">
              <a:off x="3792" y="2064"/>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304" name="Group 16">
            <a:extLst>
              <a:ext uri="{FF2B5EF4-FFF2-40B4-BE49-F238E27FC236}">
                <a16:creationId xmlns:a16="http://schemas.microsoft.com/office/drawing/2014/main" id="{9C18BAC6-2B38-DC4D-BA59-8CDE770C3CA1}"/>
              </a:ext>
            </a:extLst>
          </p:cNvPr>
          <p:cNvGrpSpPr>
            <a:grpSpLocks/>
          </p:cNvGrpSpPr>
          <p:nvPr/>
        </p:nvGrpSpPr>
        <p:grpSpPr bwMode="auto">
          <a:xfrm>
            <a:off x="1828800" y="1371600"/>
            <a:ext cx="1524000" cy="3581400"/>
            <a:chOff x="240" y="672"/>
            <a:chExt cx="960" cy="2256"/>
          </a:xfrm>
        </p:grpSpPr>
        <p:sp>
          <p:nvSpPr>
            <p:cNvPr id="12305" name="Text Box 17">
              <a:extLst>
                <a:ext uri="{FF2B5EF4-FFF2-40B4-BE49-F238E27FC236}">
                  <a16:creationId xmlns:a16="http://schemas.microsoft.com/office/drawing/2014/main" id="{AD97EE44-CC34-374D-BFE3-504E4F930762}"/>
                </a:ext>
              </a:extLst>
            </p:cNvPr>
            <p:cNvSpPr txBox="1">
              <a:spLocks noChangeArrowheads="1"/>
            </p:cNvSpPr>
            <p:nvPr/>
          </p:nvSpPr>
          <p:spPr bwMode="auto">
            <a:xfrm>
              <a:off x="240" y="1680"/>
              <a:ext cx="75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a:solidFill>
                    <a:srgbClr val="000066"/>
                  </a:solidFill>
                  <a:latin typeface="Times New Roman" panose="02020603050405020304" pitchFamily="18" charset="0"/>
                </a:rPr>
                <a:t>语言定义</a:t>
              </a:r>
              <a:endParaRPr lang="zh-CN" altLang="en-US">
                <a:solidFill>
                  <a:srgbClr val="000066"/>
                </a:solidFill>
                <a:latin typeface="Times New Roman" panose="02020603050405020304" pitchFamily="18" charset="0"/>
              </a:endParaRPr>
            </a:p>
          </p:txBody>
        </p:sp>
        <p:sp>
          <p:nvSpPr>
            <p:cNvPr id="12306" name="Line 18">
              <a:extLst>
                <a:ext uri="{FF2B5EF4-FFF2-40B4-BE49-F238E27FC236}">
                  <a16:creationId xmlns:a16="http://schemas.microsoft.com/office/drawing/2014/main" id="{80C6ED8C-41FE-7442-BFE9-44A550729483}"/>
                </a:ext>
              </a:extLst>
            </p:cNvPr>
            <p:cNvSpPr>
              <a:spLocks noChangeShapeType="1"/>
            </p:cNvSpPr>
            <p:nvPr/>
          </p:nvSpPr>
          <p:spPr bwMode="auto">
            <a:xfrm>
              <a:off x="912" y="1824"/>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7" name="AutoShape 19">
              <a:extLst>
                <a:ext uri="{FF2B5EF4-FFF2-40B4-BE49-F238E27FC236}">
                  <a16:creationId xmlns:a16="http://schemas.microsoft.com/office/drawing/2014/main" id="{8F6BFB4C-23D9-3F48-BC2D-7F73992C6473}"/>
                </a:ext>
              </a:extLst>
            </p:cNvPr>
            <p:cNvSpPr>
              <a:spLocks noChangeArrowheads="1"/>
            </p:cNvSpPr>
            <p:nvPr/>
          </p:nvSpPr>
          <p:spPr bwMode="auto">
            <a:xfrm>
              <a:off x="384" y="672"/>
              <a:ext cx="816" cy="816"/>
            </a:xfrm>
            <a:prstGeom prst="wedgeRoundRectCallout">
              <a:avLst>
                <a:gd name="adj1" fmla="val -28310"/>
                <a:gd name="adj2" fmla="val 85537"/>
                <a:gd name="adj3" fmla="val 16667"/>
              </a:avLst>
            </a:prstGeom>
            <a:solidFill>
              <a:srgbClr val="FFCC66"/>
            </a:solidFill>
            <a:ln w="9525">
              <a:solidFill>
                <a:schemeClr val="tx1"/>
              </a:solidFill>
              <a:miter lim="800000"/>
              <a:headEnd/>
              <a:tailEnd/>
            </a:ln>
          </p:spPr>
          <p:txBody>
            <a:bodyPr wrap="none" anchor="ctr"/>
            <a:lstStyle/>
            <a:p>
              <a:pPr algn="ctr"/>
              <a:endParaRPr lang="zh-CN" altLang="zh-CN">
                <a:latin typeface="Times New Roman" panose="02020603050405020304" pitchFamily="18" charset="0"/>
              </a:endParaRPr>
            </a:p>
          </p:txBody>
        </p:sp>
        <p:sp>
          <p:nvSpPr>
            <p:cNvPr id="12308" name="Text Box 20">
              <a:extLst>
                <a:ext uri="{FF2B5EF4-FFF2-40B4-BE49-F238E27FC236}">
                  <a16:creationId xmlns:a16="http://schemas.microsoft.com/office/drawing/2014/main" id="{3D1915F6-BC90-DC47-8D63-D5C817E5754B}"/>
                </a:ext>
              </a:extLst>
            </p:cNvPr>
            <p:cNvSpPr txBox="1">
              <a:spLocks noChangeArrowheads="1"/>
            </p:cNvSpPr>
            <p:nvPr/>
          </p:nvSpPr>
          <p:spPr bwMode="auto">
            <a:xfrm>
              <a:off x="432" y="672"/>
              <a:ext cx="764" cy="826"/>
            </a:xfrm>
            <a:prstGeom prst="rect">
              <a:avLst/>
            </a:prstGeom>
            <a:noFill/>
            <a:ln>
              <a:noFill/>
            </a:ln>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ltLang="zh-CN" sz="2000">
                  <a:latin typeface="Times New Roman" panose="02020603050405020304" pitchFamily="18" charset="0"/>
                </a:rPr>
                <a:t>public</a:t>
              </a:r>
            </a:p>
            <a:p>
              <a:r>
                <a:rPr lang="en-US" altLang="zh-CN" sz="2000">
                  <a:latin typeface="Times New Roman" panose="02020603050405020304" pitchFamily="18" charset="0"/>
                </a:rPr>
                <a:t>protected</a:t>
              </a:r>
            </a:p>
            <a:p>
              <a:r>
                <a:rPr lang="en-US" altLang="zh-CN" sz="2000">
                  <a:latin typeface="Times New Roman" panose="02020603050405020304" pitchFamily="18" charset="0"/>
                </a:rPr>
                <a:t>private</a:t>
              </a:r>
            </a:p>
            <a:p>
              <a:r>
                <a:rPr lang="en-US" altLang="zh-CN" sz="2000">
                  <a:latin typeface="Times New Roman" panose="02020603050405020304" pitchFamily="18" charset="0"/>
                </a:rPr>
                <a:t>final</a:t>
              </a:r>
              <a:endParaRPr lang="en-US" altLang="zh-CN">
                <a:latin typeface="Times New Roman" panose="02020603050405020304" pitchFamily="18" charset="0"/>
              </a:endParaRPr>
            </a:p>
          </p:txBody>
        </p:sp>
        <p:sp>
          <p:nvSpPr>
            <p:cNvPr id="12309" name="AutoShape 21">
              <a:extLst>
                <a:ext uri="{FF2B5EF4-FFF2-40B4-BE49-F238E27FC236}">
                  <a16:creationId xmlns:a16="http://schemas.microsoft.com/office/drawing/2014/main" id="{0EC8B9B0-666A-9D4A-BB85-6BF840707E8E}"/>
                </a:ext>
              </a:extLst>
            </p:cNvPr>
            <p:cNvSpPr>
              <a:spLocks noChangeArrowheads="1"/>
            </p:cNvSpPr>
            <p:nvPr/>
          </p:nvSpPr>
          <p:spPr bwMode="auto">
            <a:xfrm>
              <a:off x="240" y="2208"/>
              <a:ext cx="768" cy="720"/>
            </a:xfrm>
            <a:prstGeom prst="wedgeRoundRectCallout">
              <a:avLst>
                <a:gd name="adj1" fmla="val -389"/>
                <a:gd name="adj2" fmla="val -96389"/>
                <a:gd name="adj3" fmla="val 16667"/>
              </a:avLst>
            </a:prstGeom>
            <a:solidFill>
              <a:srgbClr val="FFCC66"/>
            </a:solidFill>
            <a:ln w="9525">
              <a:solidFill>
                <a:schemeClr val="tx1"/>
              </a:solidFill>
              <a:miter lim="800000"/>
              <a:headEnd/>
              <a:tailEnd/>
            </a:ln>
          </p:spPr>
          <p:txBody>
            <a:bodyPr wrap="none" anchor="ctr"/>
            <a:lstStyle/>
            <a:p>
              <a:pPr algn="ctr"/>
              <a:endParaRPr lang="zh-CN" altLang="zh-CN">
                <a:latin typeface="Times New Roman" panose="02020603050405020304" pitchFamily="18" charset="0"/>
              </a:endParaRPr>
            </a:p>
          </p:txBody>
        </p:sp>
        <p:sp>
          <p:nvSpPr>
            <p:cNvPr id="12310" name="Text Box 22">
              <a:extLst>
                <a:ext uri="{FF2B5EF4-FFF2-40B4-BE49-F238E27FC236}">
                  <a16:creationId xmlns:a16="http://schemas.microsoft.com/office/drawing/2014/main" id="{C5533EFA-7955-6E4A-A22E-07D351B17ED9}"/>
                </a:ext>
              </a:extLst>
            </p:cNvPr>
            <p:cNvSpPr txBox="1">
              <a:spLocks noChangeArrowheads="1"/>
            </p:cNvSpPr>
            <p:nvPr/>
          </p:nvSpPr>
          <p:spPr bwMode="auto">
            <a:xfrm>
              <a:off x="240" y="2256"/>
              <a:ext cx="756" cy="634"/>
            </a:xfrm>
            <a:prstGeom prst="rect">
              <a:avLst/>
            </a:prstGeom>
            <a:noFill/>
            <a:ln>
              <a:noFill/>
            </a:ln>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a:latin typeface="Times New Roman" panose="02020603050405020304" pitchFamily="18" charset="0"/>
                </a:rPr>
                <a:t>取消指针</a:t>
              </a:r>
            </a:p>
            <a:p>
              <a:r>
                <a:rPr lang="zh-CN" altLang="en-US" sz="2000">
                  <a:latin typeface="Times New Roman" panose="02020603050405020304" pitchFamily="18" charset="0"/>
                </a:rPr>
                <a:t>自动回收</a:t>
              </a:r>
            </a:p>
            <a:p>
              <a:r>
                <a:rPr lang="zh-CN" altLang="en-US" sz="2000">
                  <a:latin typeface="Times New Roman" panose="02020603050405020304" pitchFamily="18" charset="0"/>
                </a:rPr>
                <a:t>垃圾</a:t>
              </a:r>
              <a:endParaRPr lang="zh-CN" altLang="en-US">
                <a:latin typeface="Times New Roman" panose="02020603050405020304" pitchFamily="18" charset="0"/>
              </a:endParaRPr>
            </a:p>
          </p:txBody>
        </p:sp>
      </p:grpSp>
      <p:grpSp>
        <p:nvGrpSpPr>
          <p:cNvPr id="12311" name="Group 23">
            <a:extLst>
              <a:ext uri="{FF2B5EF4-FFF2-40B4-BE49-F238E27FC236}">
                <a16:creationId xmlns:a16="http://schemas.microsoft.com/office/drawing/2014/main" id="{57C431F0-4B79-B642-BB13-79E8449519F3}"/>
              </a:ext>
            </a:extLst>
          </p:cNvPr>
          <p:cNvGrpSpPr>
            <a:grpSpLocks/>
          </p:cNvGrpSpPr>
          <p:nvPr/>
        </p:nvGrpSpPr>
        <p:grpSpPr bwMode="auto">
          <a:xfrm>
            <a:off x="8382000" y="1143001"/>
            <a:ext cx="1905000" cy="2682875"/>
            <a:chOff x="4320" y="528"/>
            <a:chExt cx="1200" cy="1690"/>
          </a:xfrm>
        </p:grpSpPr>
        <p:sp>
          <p:nvSpPr>
            <p:cNvPr id="12312" name="Text Box 24">
              <a:extLst>
                <a:ext uri="{FF2B5EF4-FFF2-40B4-BE49-F238E27FC236}">
                  <a16:creationId xmlns:a16="http://schemas.microsoft.com/office/drawing/2014/main" id="{6AD76344-858A-034C-AEFD-A06B9A6FF197}"/>
                </a:ext>
              </a:extLst>
            </p:cNvPr>
            <p:cNvSpPr txBox="1">
              <a:spLocks noChangeArrowheads="1"/>
            </p:cNvSpPr>
            <p:nvPr/>
          </p:nvSpPr>
          <p:spPr bwMode="auto">
            <a:xfrm>
              <a:off x="4320" y="1968"/>
              <a:ext cx="105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solidFill>
                    <a:srgbClr val="000066"/>
                  </a:solidFill>
                  <a:latin typeface="Times New Roman" panose="02020603050405020304" pitchFamily="18" charset="0"/>
                </a:rPr>
                <a:t>Bytecode</a:t>
              </a:r>
              <a:r>
                <a:rPr lang="zh-CN" altLang="en-US" sz="2000">
                  <a:solidFill>
                    <a:srgbClr val="000066"/>
                  </a:solidFill>
                  <a:latin typeface="Times New Roman" panose="02020603050405020304" pitchFamily="18" charset="0"/>
                </a:rPr>
                <a:t>检查</a:t>
              </a:r>
              <a:endParaRPr lang="zh-CN" altLang="en-US">
                <a:solidFill>
                  <a:srgbClr val="000066"/>
                </a:solidFill>
                <a:latin typeface="Times New Roman" panose="02020603050405020304" pitchFamily="18" charset="0"/>
              </a:endParaRPr>
            </a:p>
          </p:txBody>
        </p:sp>
        <p:sp>
          <p:nvSpPr>
            <p:cNvPr id="12313" name="AutoShape 25">
              <a:extLst>
                <a:ext uri="{FF2B5EF4-FFF2-40B4-BE49-F238E27FC236}">
                  <a16:creationId xmlns:a16="http://schemas.microsoft.com/office/drawing/2014/main" id="{B0F3FF48-00F7-1B41-BCD0-B617F04C7E7C}"/>
                </a:ext>
              </a:extLst>
            </p:cNvPr>
            <p:cNvSpPr>
              <a:spLocks noChangeArrowheads="1"/>
            </p:cNvSpPr>
            <p:nvPr/>
          </p:nvSpPr>
          <p:spPr bwMode="auto">
            <a:xfrm>
              <a:off x="4368" y="528"/>
              <a:ext cx="1152" cy="816"/>
            </a:xfrm>
            <a:prstGeom prst="wedgeRoundRectCallout">
              <a:avLst>
                <a:gd name="adj1" fmla="val 2866"/>
                <a:gd name="adj2" fmla="val 134069"/>
                <a:gd name="adj3" fmla="val 16667"/>
              </a:avLst>
            </a:prstGeom>
            <a:solidFill>
              <a:srgbClr val="FFCC66"/>
            </a:solidFill>
            <a:ln w="9525">
              <a:solidFill>
                <a:schemeClr val="tx1"/>
              </a:solidFill>
              <a:miter lim="800000"/>
              <a:headEnd/>
              <a:tailEnd/>
            </a:ln>
          </p:spPr>
          <p:txBody>
            <a:bodyPr wrap="none" anchor="ctr"/>
            <a:lstStyle/>
            <a:p>
              <a:pPr algn="ctr"/>
              <a:endParaRPr lang="zh-CN" altLang="zh-CN">
                <a:latin typeface="Times New Roman" panose="02020603050405020304" pitchFamily="18" charset="0"/>
              </a:endParaRPr>
            </a:p>
          </p:txBody>
        </p:sp>
        <p:sp>
          <p:nvSpPr>
            <p:cNvPr id="12314" name="Text Box 26">
              <a:extLst>
                <a:ext uri="{FF2B5EF4-FFF2-40B4-BE49-F238E27FC236}">
                  <a16:creationId xmlns:a16="http://schemas.microsoft.com/office/drawing/2014/main" id="{D7A7B70F-8EB6-C043-9C01-EBCE529B2BCF}"/>
                </a:ext>
              </a:extLst>
            </p:cNvPr>
            <p:cNvSpPr txBox="1">
              <a:spLocks noChangeArrowheads="1"/>
            </p:cNvSpPr>
            <p:nvPr/>
          </p:nvSpPr>
          <p:spPr bwMode="auto">
            <a:xfrm>
              <a:off x="4416" y="528"/>
              <a:ext cx="1076" cy="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a:latin typeface="Times New Roman" panose="02020603050405020304" pitchFamily="18" charset="0"/>
                </a:rPr>
                <a:t>限定对象的</a:t>
              </a:r>
            </a:p>
            <a:p>
              <a:r>
                <a:rPr lang="zh-CN" altLang="en-US" sz="2000">
                  <a:latin typeface="Times New Roman" panose="02020603050405020304" pitchFamily="18" charset="0"/>
                </a:rPr>
                <a:t>存取权限</a:t>
              </a:r>
            </a:p>
            <a:p>
              <a:r>
                <a:rPr lang="zh-CN" altLang="en-US" sz="2000">
                  <a:latin typeface="Times New Roman" panose="02020603050405020304" pitchFamily="18" charset="0"/>
                </a:rPr>
                <a:t>系统堆栈溢出</a:t>
              </a:r>
            </a:p>
            <a:p>
              <a:r>
                <a:rPr lang="zh-CN" altLang="en-US" sz="2000">
                  <a:latin typeface="Times New Roman" panose="02020603050405020304" pitchFamily="18" charset="0"/>
                </a:rPr>
                <a:t>参数类型一致</a:t>
              </a:r>
            </a:p>
          </p:txBody>
        </p:sp>
      </p:grpSp>
      <p:grpSp>
        <p:nvGrpSpPr>
          <p:cNvPr id="12315" name="Group 27">
            <a:extLst>
              <a:ext uri="{FF2B5EF4-FFF2-40B4-BE49-F238E27FC236}">
                <a16:creationId xmlns:a16="http://schemas.microsoft.com/office/drawing/2014/main" id="{22EE96A4-F1DC-7243-86BF-C13F345BC724}"/>
              </a:ext>
            </a:extLst>
          </p:cNvPr>
          <p:cNvGrpSpPr>
            <a:grpSpLocks/>
          </p:cNvGrpSpPr>
          <p:nvPr/>
        </p:nvGrpSpPr>
        <p:grpSpPr bwMode="auto">
          <a:xfrm>
            <a:off x="7239000" y="4114800"/>
            <a:ext cx="3003550" cy="2514600"/>
            <a:chOff x="3600" y="2400"/>
            <a:chExt cx="1892" cy="1584"/>
          </a:xfrm>
        </p:grpSpPr>
        <p:sp>
          <p:nvSpPr>
            <p:cNvPr id="12316" name="Line 28">
              <a:extLst>
                <a:ext uri="{FF2B5EF4-FFF2-40B4-BE49-F238E27FC236}">
                  <a16:creationId xmlns:a16="http://schemas.microsoft.com/office/drawing/2014/main" id="{2A0BD919-A188-3842-9A93-73445DAD4753}"/>
                </a:ext>
              </a:extLst>
            </p:cNvPr>
            <p:cNvSpPr>
              <a:spLocks noChangeShapeType="1"/>
            </p:cNvSpPr>
            <p:nvPr/>
          </p:nvSpPr>
          <p:spPr bwMode="auto">
            <a:xfrm flipH="1">
              <a:off x="4464" y="2400"/>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7" name="Line 29">
              <a:extLst>
                <a:ext uri="{FF2B5EF4-FFF2-40B4-BE49-F238E27FC236}">
                  <a16:creationId xmlns:a16="http://schemas.microsoft.com/office/drawing/2014/main" id="{8B4BB113-83E0-0549-A1A3-AE7361AD7414}"/>
                </a:ext>
              </a:extLst>
            </p:cNvPr>
            <p:cNvSpPr>
              <a:spLocks noChangeShapeType="1"/>
            </p:cNvSpPr>
            <p:nvPr/>
          </p:nvSpPr>
          <p:spPr bwMode="auto">
            <a:xfrm flipV="1">
              <a:off x="4944" y="2400"/>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8" name="Text Box 30">
              <a:extLst>
                <a:ext uri="{FF2B5EF4-FFF2-40B4-BE49-F238E27FC236}">
                  <a16:creationId xmlns:a16="http://schemas.microsoft.com/office/drawing/2014/main" id="{A2074863-5490-1C44-A80D-AABDA5E01A5D}"/>
                </a:ext>
              </a:extLst>
            </p:cNvPr>
            <p:cNvSpPr txBox="1">
              <a:spLocks noChangeArrowheads="1"/>
            </p:cNvSpPr>
            <p:nvPr/>
          </p:nvSpPr>
          <p:spPr bwMode="auto">
            <a:xfrm>
              <a:off x="4416" y="2592"/>
              <a:ext cx="107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zh-CN" altLang="en-US" sz="2000">
                  <a:solidFill>
                    <a:srgbClr val="000066"/>
                  </a:solidFill>
                  <a:latin typeface="Times New Roman" panose="02020603050405020304" pitchFamily="18" charset="0"/>
                </a:rPr>
                <a:t>程序执行系统</a:t>
              </a:r>
              <a:endParaRPr lang="zh-CN" altLang="en-US">
                <a:solidFill>
                  <a:srgbClr val="000066"/>
                </a:solidFill>
                <a:latin typeface="Times New Roman" panose="02020603050405020304" pitchFamily="18" charset="0"/>
              </a:endParaRPr>
            </a:p>
          </p:txBody>
        </p:sp>
        <p:sp>
          <p:nvSpPr>
            <p:cNvPr id="12319" name="AutoShape 31">
              <a:extLst>
                <a:ext uri="{FF2B5EF4-FFF2-40B4-BE49-F238E27FC236}">
                  <a16:creationId xmlns:a16="http://schemas.microsoft.com/office/drawing/2014/main" id="{C6B4E2CF-03D6-2C4A-A1B2-825AFC094CB2}"/>
                </a:ext>
              </a:extLst>
            </p:cNvPr>
            <p:cNvSpPr>
              <a:spLocks noChangeArrowheads="1"/>
            </p:cNvSpPr>
            <p:nvPr/>
          </p:nvSpPr>
          <p:spPr bwMode="auto">
            <a:xfrm>
              <a:off x="3600" y="3312"/>
              <a:ext cx="1728" cy="672"/>
            </a:xfrm>
            <a:prstGeom prst="wedgeRoundRectCallout">
              <a:avLst>
                <a:gd name="adj1" fmla="val 44968"/>
                <a:gd name="adj2" fmla="val -130060"/>
                <a:gd name="adj3" fmla="val 16667"/>
              </a:avLst>
            </a:prstGeom>
            <a:solidFill>
              <a:srgbClr val="FFCC66"/>
            </a:solidFill>
            <a:ln w="9525">
              <a:solidFill>
                <a:schemeClr val="tx1"/>
              </a:solidFill>
              <a:miter lim="800000"/>
              <a:headEnd/>
              <a:tailEnd/>
            </a:ln>
          </p:spPr>
          <p:txBody>
            <a:bodyPr wrap="none" anchor="ctr"/>
            <a:lstStyle/>
            <a:p>
              <a:pPr algn="ctr"/>
              <a:endParaRPr lang="zh-CN" altLang="zh-CN">
                <a:latin typeface="Times New Roman" panose="02020603050405020304" pitchFamily="18" charset="0"/>
              </a:endParaRPr>
            </a:p>
          </p:txBody>
        </p:sp>
        <p:sp>
          <p:nvSpPr>
            <p:cNvPr id="12320" name="Text Box 32">
              <a:extLst>
                <a:ext uri="{FF2B5EF4-FFF2-40B4-BE49-F238E27FC236}">
                  <a16:creationId xmlns:a16="http://schemas.microsoft.com/office/drawing/2014/main" id="{545C4DD0-D8DC-9240-A451-6C462564B487}"/>
                </a:ext>
              </a:extLst>
            </p:cNvPr>
            <p:cNvSpPr txBox="1">
              <a:spLocks noChangeArrowheads="1"/>
            </p:cNvSpPr>
            <p:nvPr/>
          </p:nvSpPr>
          <p:spPr bwMode="auto">
            <a:xfrm>
              <a:off x="3648" y="3302"/>
              <a:ext cx="1556" cy="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2000">
                  <a:latin typeface="Times New Roman" panose="02020603050405020304" pitchFamily="18" charset="0"/>
                </a:rPr>
                <a:t>WWW</a:t>
              </a:r>
              <a:r>
                <a:rPr lang="zh-CN" altLang="en-US" sz="2000">
                  <a:latin typeface="Times New Roman" panose="02020603050405020304" pitchFamily="18" charset="0"/>
                </a:rPr>
                <a:t>浏览器</a:t>
              </a:r>
            </a:p>
            <a:p>
              <a:r>
                <a:rPr lang="zh-CN" altLang="en-US" sz="2000">
                  <a:latin typeface="Times New Roman" panose="02020603050405020304" pitchFamily="18" charset="0"/>
                </a:rPr>
                <a:t>限制</a:t>
              </a:r>
              <a:r>
                <a:rPr lang="en-US" altLang="zh-CN" sz="2000">
                  <a:latin typeface="Times New Roman" panose="02020603050405020304" pitchFamily="18" charset="0"/>
                </a:rPr>
                <a:t>Java</a:t>
              </a:r>
              <a:r>
                <a:rPr lang="zh-CN" altLang="en-US" sz="2000">
                  <a:latin typeface="Times New Roman" panose="02020603050405020304" pitchFamily="18" charset="0"/>
                </a:rPr>
                <a:t>小应用程序</a:t>
              </a:r>
            </a:p>
            <a:p>
              <a:r>
                <a:rPr lang="zh-CN" altLang="en-US" sz="2000">
                  <a:latin typeface="Times New Roman" panose="02020603050405020304" pitchFamily="18" charset="0"/>
                </a:rPr>
                <a:t>的不正当使用</a:t>
              </a:r>
              <a:endParaRPr lang="zh-CN" altLang="en-US">
                <a:latin typeface="Times New Roman" panose="02020603050405020304" pitchFamily="18" charset="0"/>
              </a:endParaRPr>
            </a:p>
          </p:txBody>
        </p:sp>
      </p:grpSp>
      <p:sp>
        <p:nvSpPr>
          <p:cNvPr id="12321" name="Text Box 33">
            <a:extLst>
              <a:ext uri="{FF2B5EF4-FFF2-40B4-BE49-F238E27FC236}">
                <a16:creationId xmlns:a16="http://schemas.microsoft.com/office/drawing/2014/main" id="{52855A34-99B1-3745-8BC6-C2C62EB2A3B9}"/>
              </a:ext>
            </a:extLst>
          </p:cNvPr>
          <p:cNvSpPr txBox="1">
            <a:spLocks noChangeArrowheads="1"/>
          </p:cNvSpPr>
          <p:nvPr/>
        </p:nvSpPr>
        <p:spPr bwMode="auto">
          <a:xfrm>
            <a:off x="910431" y="357981"/>
            <a:ext cx="3036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solidFill>
                  <a:schemeClr val="folHlink"/>
                </a:solidFill>
                <a:latin typeface="Times New Roman" panose="02020603050405020304" pitchFamily="18" charset="0"/>
              </a:rPr>
              <a:t>Java</a:t>
            </a:r>
            <a:r>
              <a:rPr lang="zh-CN" altLang="en-US" sz="3200" dirty="0">
                <a:solidFill>
                  <a:schemeClr val="folHlink"/>
                </a:solidFill>
                <a:latin typeface="Times New Roman" panose="02020603050405020304" pitchFamily="18" charset="0"/>
              </a:rPr>
              <a:t>的安全措施</a:t>
            </a:r>
          </a:p>
        </p:txBody>
      </p:sp>
    </p:spTree>
    <p:extLst>
      <p:ext uri="{BB962C8B-B14F-4D97-AF65-F5344CB8AC3E}">
        <p14:creationId xmlns:p14="http://schemas.microsoft.com/office/powerpoint/2010/main" val="3896604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2A6F01B-2387-6E41-866B-BAB8412E3C9C}"/>
              </a:ext>
            </a:extLst>
          </p:cNvPr>
          <p:cNvSpPr>
            <a:spLocks noChangeArrowheads="1"/>
          </p:cNvSpPr>
          <p:nvPr/>
        </p:nvSpPr>
        <p:spPr bwMode="auto">
          <a:xfrm>
            <a:off x="1905000" y="1828800"/>
            <a:ext cx="8382000" cy="306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chemeClr val="folHlink"/>
              </a:buClr>
              <a:buFont typeface="Wingdings" pitchFamily="2" charset="2"/>
              <a:buChar char="q"/>
            </a:pPr>
            <a:r>
              <a:rPr lang="en-US" altLang="zh-CN">
                <a:latin typeface="Times New Roman" panose="02020603050405020304" pitchFamily="18" charset="0"/>
              </a:rPr>
              <a:t> </a:t>
            </a:r>
            <a:r>
              <a:rPr lang="zh-CN" altLang="en-US">
                <a:latin typeface="Times New Roman" panose="02020603050405020304" pitchFamily="18" charset="0"/>
              </a:rPr>
              <a:t>单线程程序一个时刻只能做一件事情，多线程程序允许在同一时刻同时做多件事情。</a:t>
            </a:r>
          </a:p>
          <a:p>
            <a:pPr>
              <a:lnSpc>
                <a:spcPct val="120000"/>
              </a:lnSpc>
              <a:buClr>
                <a:schemeClr val="folHlink"/>
              </a:buClr>
              <a:buFont typeface="Wingdings" pitchFamily="2" charset="2"/>
              <a:buChar char="q"/>
            </a:pPr>
            <a:r>
              <a:rPr lang="zh-CN" altLang="en-US">
                <a:latin typeface="Times New Roman" panose="02020603050405020304" pitchFamily="18" charset="0"/>
              </a:rPr>
              <a:t> 其它大多数高级语言，包括</a:t>
            </a:r>
            <a:r>
              <a:rPr lang="en-US" altLang="zh-CN">
                <a:latin typeface="Times New Roman" panose="02020603050405020304" pitchFamily="18" charset="0"/>
              </a:rPr>
              <a:t>C</a:t>
            </a:r>
            <a:r>
              <a:rPr lang="zh-CN" altLang="en-US">
                <a:latin typeface="Times New Roman" panose="02020603050405020304" pitchFamily="18" charset="0"/>
              </a:rPr>
              <a:t>，</a:t>
            </a:r>
            <a:r>
              <a:rPr lang="en-US" altLang="zh-CN">
                <a:latin typeface="Times New Roman" panose="02020603050405020304" pitchFamily="18" charset="0"/>
              </a:rPr>
              <a:t>C++</a:t>
            </a:r>
            <a:r>
              <a:rPr lang="zh-CN" altLang="en-US">
                <a:latin typeface="Times New Roman" panose="02020603050405020304" pitchFamily="18" charset="0"/>
              </a:rPr>
              <a:t>等，都不支持多线程，只能编写顺序执行的程序（除非有操作系统</a:t>
            </a:r>
            <a:r>
              <a:rPr lang="en-US" altLang="zh-CN">
                <a:latin typeface="Times New Roman" panose="02020603050405020304" pitchFamily="18" charset="0"/>
              </a:rPr>
              <a:t>API</a:t>
            </a:r>
            <a:r>
              <a:rPr lang="zh-CN" altLang="en-US">
                <a:latin typeface="Times New Roman" panose="02020603050405020304" pitchFamily="18" charset="0"/>
              </a:rPr>
              <a:t>的支持）。</a:t>
            </a:r>
          </a:p>
          <a:p>
            <a:pPr>
              <a:lnSpc>
                <a:spcPct val="120000"/>
              </a:lnSpc>
              <a:buClr>
                <a:schemeClr val="folHlink"/>
              </a:buClr>
              <a:buFont typeface="Wingdings" pitchFamily="2" charset="2"/>
              <a:buChar char="q"/>
            </a:pPr>
            <a:r>
              <a:rPr lang="zh-CN" altLang="en-US">
                <a:latin typeface="Times New Roman" panose="02020603050405020304" pitchFamily="18" charset="0"/>
              </a:rPr>
              <a:t> </a:t>
            </a:r>
            <a:r>
              <a:rPr lang="en-US" altLang="zh-CN">
                <a:latin typeface="Times New Roman" panose="02020603050405020304" pitchFamily="18" charset="0"/>
              </a:rPr>
              <a:t>Java</a:t>
            </a:r>
            <a:r>
              <a:rPr lang="zh-CN" altLang="en-US">
                <a:latin typeface="Times New Roman" panose="02020603050405020304" pitchFamily="18" charset="0"/>
              </a:rPr>
              <a:t>提供现成的类</a:t>
            </a:r>
            <a:r>
              <a:rPr lang="en-US" altLang="zh-CN">
                <a:latin typeface="Times New Roman" panose="02020603050405020304" pitchFamily="18" charset="0"/>
              </a:rPr>
              <a:t>Thread</a:t>
            </a:r>
            <a:r>
              <a:rPr lang="zh-CN" altLang="en-US">
                <a:latin typeface="Times New Roman" panose="02020603050405020304" pitchFamily="18" charset="0"/>
              </a:rPr>
              <a:t>，只要继承这个类就可以编写多线程的程序。</a:t>
            </a:r>
          </a:p>
          <a:p>
            <a:pPr>
              <a:lnSpc>
                <a:spcPct val="120000"/>
              </a:lnSpc>
              <a:buClr>
                <a:schemeClr val="folHlink"/>
              </a:buClr>
              <a:buFont typeface="Wingdings" pitchFamily="2" charset="2"/>
              <a:buChar char="q"/>
            </a:pPr>
            <a:r>
              <a:rPr lang="zh-CN" altLang="en-US">
                <a:latin typeface="Times New Roman" panose="02020603050405020304" pitchFamily="18" charset="0"/>
              </a:rPr>
              <a:t> 多线程机制使应用程序能够并行执行，而且同步机制保证了对共享数据的正确操作。</a:t>
            </a:r>
          </a:p>
          <a:p>
            <a:pPr>
              <a:lnSpc>
                <a:spcPct val="120000"/>
              </a:lnSpc>
              <a:buClr>
                <a:schemeClr val="folHlink"/>
              </a:buClr>
              <a:buFont typeface="Wingdings" pitchFamily="2" charset="2"/>
              <a:buChar char="q"/>
            </a:pPr>
            <a:r>
              <a:rPr lang="zh-CN" altLang="en-US">
                <a:latin typeface="Times New Roman" panose="02020603050405020304" pitchFamily="18" charset="0"/>
              </a:rPr>
              <a:t> 通过使用多线程，程序设计者可以分别用不同的线程完成特定的行为，而不需要采用全局的事件循环机制，这样就很容易地实现网络上的实时交互行为。</a:t>
            </a:r>
          </a:p>
        </p:txBody>
      </p:sp>
      <p:sp>
        <p:nvSpPr>
          <p:cNvPr id="13316" name="Text Box 4">
            <a:extLst>
              <a:ext uri="{FF2B5EF4-FFF2-40B4-BE49-F238E27FC236}">
                <a16:creationId xmlns:a16="http://schemas.microsoft.com/office/drawing/2014/main" id="{3D5DE9D7-9689-8D43-9AF2-988E6C54F0C4}"/>
              </a:ext>
            </a:extLst>
          </p:cNvPr>
          <p:cNvSpPr txBox="1">
            <a:spLocks noChangeArrowheads="1"/>
          </p:cNvSpPr>
          <p:nvPr/>
        </p:nvSpPr>
        <p:spPr bwMode="auto">
          <a:xfrm>
            <a:off x="728133" y="457200"/>
            <a:ext cx="671565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4000" dirty="0">
                <a:latin typeface="Times New Roman" panose="02020603050405020304" pitchFamily="18" charset="0"/>
              </a:rPr>
              <a:t>Java</a:t>
            </a:r>
            <a:r>
              <a:rPr lang="zh-CN" altLang="en-US" sz="4000" dirty="0">
                <a:latin typeface="Times New Roman" panose="02020603050405020304" pitchFamily="18" charset="0"/>
              </a:rPr>
              <a:t>语言特点：</a:t>
            </a:r>
            <a:r>
              <a:rPr lang="zh-CN" altLang="en-US" sz="3200" dirty="0">
                <a:solidFill>
                  <a:schemeClr val="folHlink"/>
                </a:solidFill>
                <a:latin typeface="Times New Roman" panose="02020603050405020304" pitchFamily="18" charset="0"/>
              </a:rPr>
              <a:t>多线程</a:t>
            </a:r>
          </a:p>
        </p:txBody>
      </p:sp>
    </p:spTree>
    <p:extLst>
      <p:ext uri="{BB962C8B-B14F-4D97-AF65-F5344CB8AC3E}">
        <p14:creationId xmlns:p14="http://schemas.microsoft.com/office/powerpoint/2010/main" val="437207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BA19C4B2-A63F-C14C-9820-7870BFDC31CA}"/>
              </a:ext>
            </a:extLst>
          </p:cNvPr>
          <p:cNvSpPr>
            <a:spLocks noChangeArrowheads="1"/>
          </p:cNvSpPr>
          <p:nvPr/>
        </p:nvSpPr>
        <p:spPr bwMode="auto">
          <a:xfrm>
            <a:off x="457200" y="2057401"/>
            <a:ext cx="9372600" cy="3289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50000"/>
              </a:spcBef>
            </a:pPr>
            <a:r>
              <a:rPr lang="en-US" altLang="zh-CN" sz="2800" dirty="0">
                <a:latin typeface="Times New Roman" panose="02020603050405020304" pitchFamily="18" charset="0"/>
              </a:rPr>
              <a:t>(5) </a:t>
            </a:r>
            <a:r>
              <a:rPr lang="zh-CN" altLang="en-US" sz="2800" dirty="0">
                <a:latin typeface="Times New Roman" panose="02020603050405020304" pitchFamily="18" charset="0"/>
              </a:rPr>
              <a:t>可移植性</a:t>
            </a:r>
          </a:p>
          <a:p>
            <a:pPr>
              <a:lnSpc>
                <a:spcPct val="110000"/>
              </a:lnSpc>
              <a:spcBef>
                <a:spcPct val="50000"/>
              </a:spcBef>
            </a:pPr>
            <a:r>
              <a:rPr lang="en-US" altLang="zh-CN" sz="2800" dirty="0">
                <a:latin typeface="Times New Roman" panose="02020603050405020304" pitchFamily="18" charset="0"/>
              </a:rPr>
              <a:t>(6) </a:t>
            </a:r>
            <a:r>
              <a:rPr lang="zh-CN" altLang="en-US" sz="2800" dirty="0">
                <a:latin typeface="Times New Roman" panose="02020603050405020304" pitchFamily="18" charset="0"/>
              </a:rPr>
              <a:t>分布性</a:t>
            </a:r>
          </a:p>
          <a:p>
            <a:pPr>
              <a:lnSpc>
                <a:spcPct val="110000"/>
              </a:lnSpc>
              <a:spcBef>
                <a:spcPct val="50000"/>
              </a:spcBef>
            </a:pPr>
            <a:r>
              <a:rPr lang="en-US" altLang="zh-CN" sz="2800" dirty="0">
                <a:latin typeface="Times New Roman" panose="02020603050405020304" pitchFamily="18" charset="0"/>
              </a:rPr>
              <a:t>(7) </a:t>
            </a:r>
            <a:r>
              <a:rPr lang="zh-CN" altLang="en-US" sz="2800" dirty="0">
                <a:latin typeface="Times New Roman" panose="02020603050405020304" pitchFamily="18" charset="0"/>
              </a:rPr>
              <a:t>高性能（相对于其他解释型语言）</a:t>
            </a:r>
          </a:p>
          <a:p>
            <a:pPr>
              <a:lnSpc>
                <a:spcPct val="110000"/>
              </a:lnSpc>
              <a:spcBef>
                <a:spcPct val="50000"/>
              </a:spcBef>
            </a:pPr>
            <a:r>
              <a:rPr lang="en-US" altLang="zh-CN" sz="2800" dirty="0">
                <a:latin typeface="Times New Roman" panose="02020603050405020304" pitchFamily="18" charset="0"/>
              </a:rPr>
              <a:t>(8) </a:t>
            </a:r>
            <a:r>
              <a:rPr lang="zh-CN" altLang="en-US" sz="2800" dirty="0">
                <a:latin typeface="Times New Roman" panose="02020603050405020304" pitchFamily="18" charset="0"/>
              </a:rPr>
              <a:t>健壮性</a:t>
            </a:r>
            <a:endParaRPr lang="en-US" altLang="zh-CN" sz="2800" dirty="0">
              <a:latin typeface="Times New Roman" panose="02020603050405020304" pitchFamily="18" charset="0"/>
            </a:endParaRPr>
          </a:p>
          <a:p>
            <a:pPr>
              <a:lnSpc>
                <a:spcPct val="110000"/>
              </a:lnSpc>
              <a:spcBef>
                <a:spcPct val="50000"/>
              </a:spcBef>
            </a:pPr>
            <a:r>
              <a:rPr lang="en-US" altLang="zh-CN" sz="2800" dirty="0">
                <a:latin typeface="Times New Roman" panose="02020603050405020304" pitchFamily="18" charset="0"/>
              </a:rPr>
              <a:t>(9)</a:t>
            </a:r>
            <a:r>
              <a:rPr lang="zh-CN" altLang="en-US" sz="2800" dirty="0">
                <a:latin typeface="Times New Roman" panose="02020603050405020304" pitchFamily="18" charset="0"/>
              </a:rPr>
              <a:t> 碎片化严重</a:t>
            </a:r>
          </a:p>
        </p:txBody>
      </p:sp>
      <p:sp>
        <p:nvSpPr>
          <p:cNvPr id="14341" name="Text Box 5">
            <a:extLst>
              <a:ext uri="{FF2B5EF4-FFF2-40B4-BE49-F238E27FC236}">
                <a16:creationId xmlns:a16="http://schemas.microsoft.com/office/drawing/2014/main" id="{D2F4CC7E-3970-EF47-A1CE-ACBCEBFDAA8B}"/>
              </a:ext>
            </a:extLst>
          </p:cNvPr>
          <p:cNvSpPr txBox="1">
            <a:spLocks noChangeArrowheads="1"/>
          </p:cNvSpPr>
          <p:nvPr/>
        </p:nvSpPr>
        <p:spPr bwMode="auto">
          <a:xfrm>
            <a:off x="457200" y="457200"/>
            <a:ext cx="61375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4000" dirty="0">
                <a:latin typeface="Times New Roman" panose="02020603050405020304" pitchFamily="18" charset="0"/>
              </a:rPr>
              <a:t>Java</a:t>
            </a:r>
            <a:r>
              <a:rPr lang="zh-CN" altLang="en-US" sz="4000" dirty="0">
                <a:latin typeface="Times New Roman" panose="02020603050405020304" pitchFamily="18" charset="0"/>
              </a:rPr>
              <a:t>语言特点：</a:t>
            </a:r>
            <a:r>
              <a:rPr lang="zh-CN" altLang="en-US" sz="3200" dirty="0">
                <a:solidFill>
                  <a:schemeClr val="folHlink"/>
                </a:solidFill>
                <a:latin typeface="Times New Roman" panose="02020603050405020304" pitchFamily="18" charset="0"/>
              </a:rPr>
              <a:t>其他</a:t>
            </a:r>
          </a:p>
        </p:txBody>
      </p:sp>
    </p:spTree>
    <p:extLst>
      <p:ext uri="{BB962C8B-B14F-4D97-AF65-F5344CB8AC3E}">
        <p14:creationId xmlns:p14="http://schemas.microsoft.com/office/powerpoint/2010/main" val="3840177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EA3AE-086C-5543-9D2B-FD6F237FC648}"/>
              </a:ext>
            </a:extLst>
          </p:cNvPr>
          <p:cNvSpPr>
            <a:spLocks noGrp="1"/>
          </p:cNvSpPr>
          <p:nvPr>
            <p:ph type="title"/>
          </p:nvPr>
        </p:nvSpPr>
        <p:spPr/>
        <p:txBody>
          <a:bodyPr/>
          <a:lstStyle/>
          <a:p>
            <a:r>
              <a:rPr kumimoji="1" lang="zh-CN" altLang="en-US" dirty="0"/>
              <a:t>课后作业</a:t>
            </a:r>
          </a:p>
        </p:txBody>
      </p:sp>
      <p:sp>
        <p:nvSpPr>
          <p:cNvPr id="3" name="内容占位符 2">
            <a:extLst>
              <a:ext uri="{FF2B5EF4-FFF2-40B4-BE49-F238E27FC236}">
                <a16:creationId xmlns:a16="http://schemas.microsoft.com/office/drawing/2014/main" id="{1AA328DA-37A3-D34E-9DCE-8AB1E7BB88F5}"/>
              </a:ext>
            </a:extLst>
          </p:cNvPr>
          <p:cNvSpPr>
            <a:spLocks noGrp="1"/>
          </p:cNvSpPr>
          <p:nvPr>
            <p:ph idx="1"/>
          </p:nvPr>
        </p:nvSpPr>
        <p:spPr>
          <a:xfrm>
            <a:off x="838200" y="1825625"/>
            <a:ext cx="10515600" cy="4667250"/>
          </a:xfrm>
        </p:spPr>
        <p:txBody>
          <a:bodyPr/>
          <a:lstStyle/>
          <a:p>
            <a:pPr marL="0" indent="0">
              <a:buNone/>
            </a:pPr>
            <a:r>
              <a:rPr kumimoji="1" lang="en-US" altLang="zh-CN" dirty="0"/>
              <a:t>1</a:t>
            </a:r>
            <a:r>
              <a:rPr kumimoji="1" lang="zh-CN" altLang="en-US" dirty="0"/>
              <a:t>、搭建</a:t>
            </a:r>
            <a:r>
              <a:rPr kumimoji="1" lang="en-US" altLang="zh-CN" dirty="0"/>
              <a:t>JDK</a:t>
            </a:r>
            <a:r>
              <a:rPr kumimoji="1" lang="zh-CN" altLang="en-US" dirty="0"/>
              <a:t>环境（</a:t>
            </a:r>
            <a:r>
              <a:rPr kumimoji="1" lang="en-US" altLang="zh-CN" dirty="0"/>
              <a:t>Mac\Linux\Windows</a:t>
            </a:r>
            <a:r>
              <a:rPr kumimoji="1" lang="zh-CN" altLang="en-US" dirty="0"/>
              <a:t>）</a:t>
            </a:r>
            <a:r>
              <a:rPr kumimoji="1" lang="en-US" altLang="zh-CN" dirty="0"/>
              <a:t>,</a:t>
            </a:r>
            <a:r>
              <a:rPr kumimoji="1" lang="zh-CN" altLang="en-US" dirty="0"/>
              <a:t> </a:t>
            </a:r>
            <a:r>
              <a:rPr kumimoji="1" lang="en-US" altLang="zh-CN" dirty="0"/>
              <a:t>Linux</a:t>
            </a:r>
            <a:r>
              <a:rPr kumimoji="1" lang="zh-CN" altLang="en-US" dirty="0"/>
              <a:t>是重点，因为现在</a:t>
            </a:r>
            <a:r>
              <a:rPr kumimoji="1" lang="en-US" altLang="zh-CN" dirty="0"/>
              <a:t>99%</a:t>
            </a:r>
            <a:r>
              <a:rPr kumimoji="1" lang="zh-CN" altLang="en-US" dirty="0"/>
              <a:t>的</a:t>
            </a:r>
            <a:r>
              <a:rPr kumimoji="1" lang="en-US" altLang="zh-CN" dirty="0"/>
              <a:t>Java</a:t>
            </a:r>
            <a:r>
              <a:rPr kumimoji="1" lang="zh-CN" altLang="en-US" dirty="0"/>
              <a:t>系统都在</a:t>
            </a:r>
            <a:r>
              <a:rPr kumimoji="1" lang="en-US" altLang="zh-CN" dirty="0"/>
              <a:t>Linux</a:t>
            </a:r>
            <a:r>
              <a:rPr kumimoji="1" lang="zh-CN" altLang="en-US" dirty="0"/>
              <a:t>上。</a:t>
            </a:r>
            <a:endParaRPr kumimoji="1" lang="en-US" altLang="zh-CN" dirty="0"/>
          </a:p>
          <a:p>
            <a:pPr marL="0" indent="0">
              <a:buNone/>
            </a:pPr>
            <a:r>
              <a:rPr kumimoji="1" lang="en-US" altLang="zh-CN" dirty="0"/>
              <a:t>2</a:t>
            </a:r>
            <a:r>
              <a:rPr kumimoji="1" lang="zh-CN" altLang="en-US" dirty="0"/>
              <a:t>、</a:t>
            </a:r>
            <a:r>
              <a:rPr kumimoji="1" lang="en-US" altLang="zh-CN" dirty="0"/>
              <a:t>Eclipse</a:t>
            </a:r>
            <a:r>
              <a:rPr kumimoji="1" lang="zh-CN" altLang="en-US" dirty="0"/>
              <a:t> </a:t>
            </a:r>
            <a:r>
              <a:rPr kumimoji="1" lang="en-US" altLang="zh-CN" dirty="0"/>
              <a:t>&amp;&amp;</a:t>
            </a:r>
            <a:r>
              <a:rPr kumimoji="1" lang="zh-CN" altLang="en-US" dirty="0"/>
              <a:t> </a:t>
            </a:r>
            <a:r>
              <a:rPr kumimoji="1" lang="en-US" altLang="zh-CN" dirty="0"/>
              <a:t>Maven</a:t>
            </a:r>
            <a:r>
              <a:rPr kumimoji="1" lang="zh-CN" altLang="en-US" dirty="0"/>
              <a:t> 开发环境搭建</a:t>
            </a:r>
            <a:endParaRPr kumimoji="1" lang="en-US" altLang="zh-CN" dirty="0"/>
          </a:p>
          <a:p>
            <a:pPr marL="0" indent="0">
              <a:buNone/>
            </a:pPr>
            <a:r>
              <a:rPr kumimoji="1" lang="en-US" altLang="zh-CN" dirty="0"/>
              <a:t>3</a:t>
            </a:r>
            <a:r>
              <a:rPr kumimoji="1" lang="zh-CN" altLang="en-US" dirty="0"/>
              <a:t>、写一个</a:t>
            </a:r>
            <a:r>
              <a:rPr kumimoji="1" lang="en-US" altLang="zh-CN" dirty="0"/>
              <a:t>Hello</a:t>
            </a:r>
            <a:r>
              <a:rPr kumimoji="1" lang="zh-CN" altLang="en-US" dirty="0"/>
              <a:t> </a:t>
            </a:r>
            <a:r>
              <a:rPr kumimoji="1" lang="en-US" altLang="zh-CN" dirty="0"/>
              <a:t>World</a:t>
            </a:r>
          </a:p>
          <a:p>
            <a:pPr marL="0" indent="0">
              <a:buNone/>
            </a:pPr>
            <a:r>
              <a:rPr kumimoji="1" lang="en-US" altLang="zh-CN" dirty="0"/>
              <a:t>4</a:t>
            </a:r>
            <a:r>
              <a:rPr kumimoji="1" lang="zh-CN" altLang="en-US" dirty="0"/>
              <a:t>、将代码推到</a:t>
            </a:r>
            <a:r>
              <a:rPr kumimoji="1" lang="en-US" altLang="zh-CN" dirty="0" err="1"/>
              <a:t>gitee</a:t>
            </a:r>
            <a:r>
              <a:rPr kumimoji="1" lang="zh-CN" altLang="en-US" dirty="0"/>
              <a:t> </a:t>
            </a:r>
            <a:r>
              <a:rPr kumimoji="1" lang="en-US" altLang="zh-CN" dirty="0"/>
              <a:t>(</a:t>
            </a:r>
            <a:r>
              <a:rPr kumimoji="1" lang="zh-CN" altLang="en-US" dirty="0"/>
              <a:t>选做</a:t>
            </a:r>
            <a:r>
              <a:rPr kumimoji="1" lang="en-US" altLang="zh-CN" dirty="0"/>
              <a:t>)</a:t>
            </a:r>
          </a:p>
          <a:p>
            <a:pPr marL="0" indent="0">
              <a:buNone/>
            </a:pPr>
            <a:endParaRPr kumimoji="1" lang="en-US" altLang="zh-CN" dirty="0"/>
          </a:p>
          <a:p>
            <a:pPr marL="0" indent="0">
              <a:buNone/>
            </a:pPr>
            <a:r>
              <a:rPr kumimoji="1" lang="zh-CN" altLang="en-US" dirty="0"/>
              <a:t>参考：</a:t>
            </a:r>
            <a:endParaRPr kumimoji="1" lang="en-US" altLang="zh-CN" dirty="0"/>
          </a:p>
          <a:p>
            <a:pPr marL="0" indent="0">
              <a:buNone/>
            </a:pPr>
            <a:r>
              <a:rPr lang="en-US" altLang="zh-CN" dirty="0">
                <a:hlinkClick r:id="rId2"/>
              </a:rPr>
              <a:t>https://www.liaoxuefeng.com/wiki/1252599548343744/1280507291631649</a:t>
            </a:r>
            <a:endParaRPr lang="en-US" altLang="zh-CN" dirty="0"/>
          </a:p>
          <a:p>
            <a:pPr marL="0" indent="0">
              <a:buNone/>
            </a:pP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2474156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E747A-62EC-4941-80E5-D8B072AFF2FB}"/>
              </a:ext>
            </a:extLst>
          </p:cNvPr>
          <p:cNvSpPr>
            <a:spLocks noGrp="1"/>
          </p:cNvSpPr>
          <p:nvPr>
            <p:ph type="title"/>
          </p:nvPr>
        </p:nvSpPr>
        <p:spPr/>
        <p:txBody>
          <a:bodyPr/>
          <a:lstStyle/>
          <a:p>
            <a:r>
              <a:rPr kumimoji="1" lang="zh-CN" altLang="en-US" dirty="0"/>
              <a:t>怎么学？</a:t>
            </a:r>
          </a:p>
        </p:txBody>
      </p:sp>
      <p:sp>
        <p:nvSpPr>
          <p:cNvPr id="3" name="内容占位符 2">
            <a:extLst>
              <a:ext uri="{FF2B5EF4-FFF2-40B4-BE49-F238E27FC236}">
                <a16:creationId xmlns:a16="http://schemas.microsoft.com/office/drawing/2014/main" id="{6A621F30-00DD-E445-93F2-F5FC309D7B8F}"/>
              </a:ext>
            </a:extLst>
          </p:cNvPr>
          <p:cNvSpPr>
            <a:spLocks noGrp="1"/>
          </p:cNvSpPr>
          <p:nvPr>
            <p:ph idx="1"/>
          </p:nvPr>
        </p:nvSpPr>
        <p:spPr/>
        <p:txBody>
          <a:bodyPr/>
          <a:lstStyle/>
          <a:p>
            <a:pPr>
              <a:lnSpc>
                <a:spcPct val="200000"/>
              </a:lnSpc>
              <a:buFont typeface="Wingdings" pitchFamily="2" charset="2"/>
              <a:buChar char="ü"/>
            </a:pPr>
            <a:r>
              <a:rPr kumimoji="1" lang="zh-CN" altLang="en-US" dirty="0"/>
              <a:t> 语言是用会的，还是学会的？</a:t>
            </a:r>
            <a:endParaRPr kumimoji="1" lang="en-US" altLang="zh-CN" dirty="0"/>
          </a:p>
          <a:p>
            <a:pPr>
              <a:lnSpc>
                <a:spcPct val="200000"/>
              </a:lnSpc>
              <a:buFont typeface="Wingdings" pitchFamily="2" charset="2"/>
              <a:buChar char="ü"/>
            </a:pPr>
            <a:r>
              <a:rPr kumimoji="1" lang="zh-CN" altLang="en-US" dirty="0"/>
              <a:t> 现实世界中如何开发？</a:t>
            </a:r>
            <a:endParaRPr kumimoji="1" lang="en-US" altLang="zh-CN" dirty="0"/>
          </a:p>
          <a:p>
            <a:pPr>
              <a:lnSpc>
                <a:spcPct val="200000"/>
              </a:lnSpc>
              <a:buFont typeface="Wingdings" pitchFamily="2" charset="2"/>
              <a:buChar char="ü"/>
            </a:pPr>
            <a:r>
              <a:rPr kumimoji="1" lang="zh-CN" altLang="en-US" dirty="0"/>
              <a:t> 除了</a:t>
            </a:r>
            <a:r>
              <a:rPr kumimoji="1" lang="en-US" altLang="zh-CN" dirty="0"/>
              <a:t>Java</a:t>
            </a:r>
            <a:r>
              <a:rPr kumimoji="1" lang="zh-CN" altLang="en-US" dirty="0"/>
              <a:t>，还要学什么语言？</a:t>
            </a:r>
          </a:p>
        </p:txBody>
      </p:sp>
    </p:spTree>
    <p:extLst>
      <p:ext uri="{BB962C8B-B14F-4D97-AF65-F5344CB8AC3E}">
        <p14:creationId xmlns:p14="http://schemas.microsoft.com/office/powerpoint/2010/main" val="310918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61939-243D-8F48-9C2F-4D2F00716363}"/>
              </a:ext>
            </a:extLst>
          </p:cNvPr>
          <p:cNvSpPr>
            <a:spLocks noGrp="1"/>
          </p:cNvSpPr>
          <p:nvPr>
            <p:ph type="title"/>
          </p:nvPr>
        </p:nvSpPr>
        <p:spPr/>
        <p:txBody>
          <a:bodyPr/>
          <a:lstStyle/>
          <a:p>
            <a:r>
              <a:rPr kumimoji="1" lang="zh-CN" altLang="en-US" dirty="0"/>
              <a:t>第一章 </a:t>
            </a:r>
            <a:r>
              <a:rPr kumimoji="1" lang="en-US" altLang="zh-CN" dirty="0"/>
              <a:t>Java</a:t>
            </a:r>
            <a:r>
              <a:rPr kumimoji="1" lang="zh-CN" altLang="en-US" dirty="0"/>
              <a:t>语言概述</a:t>
            </a:r>
          </a:p>
        </p:txBody>
      </p:sp>
      <p:sp>
        <p:nvSpPr>
          <p:cNvPr id="3" name="内容占位符 2">
            <a:extLst>
              <a:ext uri="{FF2B5EF4-FFF2-40B4-BE49-F238E27FC236}">
                <a16:creationId xmlns:a16="http://schemas.microsoft.com/office/drawing/2014/main" id="{9D2F05F1-20ED-9B4B-B486-E715ED49312C}"/>
              </a:ext>
            </a:extLst>
          </p:cNvPr>
          <p:cNvSpPr>
            <a:spLocks noGrp="1"/>
          </p:cNvSpPr>
          <p:nvPr>
            <p:ph idx="1"/>
          </p:nvPr>
        </p:nvSpPr>
        <p:spPr/>
        <p:txBody>
          <a:bodyPr>
            <a:normAutofit/>
          </a:bodyPr>
          <a:lstStyle/>
          <a:p>
            <a:pPr>
              <a:lnSpc>
                <a:spcPct val="170000"/>
              </a:lnSpc>
              <a:buFont typeface="Wingdings" pitchFamily="2" charset="2"/>
              <a:buChar char="ü"/>
            </a:pPr>
            <a:r>
              <a:rPr lang="zh-CN" altLang="en-US" dirty="0">
                <a:latin typeface="Times New Roman" panose="02020603050405020304" pitchFamily="18" charset="0"/>
              </a:rPr>
              <a:t> 计算机语言发展及生态</a:t>
            </a:r>
            <a:endParaRPr lang="en-US" altLang="zh-CN" dirty="0">
              <a:latin typeface="Times New Roman" panose="02020603050405020304" pitchFamily="18" charset="0"/>
            </a:endParaRPr>
          </a:p>
          <a:p>
            <a:pPr>
              <a:lnSpc>
                <a:spcPct val="170000"/>
              </a:lnSpc>
              <a:buFont typeface="Wingdings" pitchFamily="2" charset="2"/>
              <a:buChar char="ü"/>
            </a:pPr>
            <a:r>
              <a:rPr lang="zh-CN" altLang="en-US" dirty="0">
                <a:latin typeface="Times New Roman" panose="02020603050405020304" pitchFamily="18" charset="0"/>
              </a:rPr>
              <a:t> </a:t>
            </a:r>
            <a:r>
              <a:rPr lang="en-US" altLang="zh-CN" dirty="0">
                <a:latin typeface="Times New Roman" panose="02020603050405020304" pitchFamily="18" charset="0"/>
              </a:rPr>
              <a:t>Java</a:t>
            </a:r>
            <a:r>
              <a:rPr lang="zh-CN" altLang="en-US" dirty="0">
                <a:latin typeface="Times New Roman" panose="02020603050405020304" pitchFamily="18" charset="0"/>
              </a:rPr>
              <a:t>历史及发展</a:t>
            </a:r>
          </a:p>
          <a:p>
            <a:pPr>
              <a:lnSpc>
                <a:spcPct val="170000"/>
              </a:lnSpc>
              <a:buFont typeface="Wingdings" pitchFamily="2" charset="2"/>
              <a:buChar char="ü"/>
            </a:pPr>
            <a:r>
              <a:rPr lang="zh-CN" altLang="en-US" dirty="0">
                <a:latin typeface="Times New Roman" panose="02020603050405020304" pitchFamily="18" charset="0"/>
              </a:rPr>
              <a:t> 面向对象及</a:t>
            </a:r>
            <a:r>
              <a:rPr lang="en-US" altLang="zh-CN" dirty="0">
                <a:latin typeface="Times New Roman" panose="02020603050405020304" pitchFamily="18" charset="0"/>
              </a:rPr>
              <a:t>Java</a:t>
            </a:r>
            <a:r>
              <a:rPr lang="zh-CN" altLang="en-US" dirty="0">
                <a:latin typeface="Times New Roman" panose="02020603050405020304" pitchFamily="18" charset="0"/>
              </a:rPr>
              <a:t>语言特点</a:t>
            </a:r>
          </a:p>
          <a:p>
            <a:pPr>
              <a:lnSpc>
                <a:spcPct val="170000"/>
              </a:lnSpc>
              <a:buFont typeface="Wingdings" pitchFamily="2" charset="2"/>
              <a:buChar char="ü"/>
            </a:pPr>
            <a:r>
              <a:rPr lang="zh-CN" altLang="en-US" dirty="0">
                <a:latin typeface="Times New Roman" panose="02020603050405020304" pitchFamily="18" charset="0"/>
              </a:rPr>
              <a:t> </a:t>
            </a:r>
            <a:r>
              <a:rPr lang="en-US" altLang="zh-CN" dirty="0">
                <a:latin typeface="Times New Roman" panose="02020603050405020304" pitchFamily="18" charset="0"/>
              </a:rPr>
              <a:t>Java</a:t>
            </a:r>
            <a:r>
              <a:rPr lang="zh-CN" altLang="en-US" dirty="0">
                <a:latin typeface="Times New Roman" panose="02020603050405020304" pitchFamily="18" charset="0"/>
              </a:rPr>
              <a:t>开发环境搭建</a:t>
            </a:r>
            <a:endParaRPr lang="en-US" altLang="zh-CN" dirty="0">
              <a:latin typeface="Times New Roman" panose="02020603050405020304" pitchFamily="18" charset="0"/>
            </a:endParaRPr>
          </a:p>
          <a:p>
            <a:pPr>
              <a:lnSpc>
                <a:spcPct val="170000"/>
              </a:lnSpc>
              <a:buFont typeface="Wingdings" pitchFamily="2" charset="2"/>
              <a:buChar char="ü"/>
            </a:pPr>
            <a:r>
              <a:rPr lang="zh-CN" altLang="en-US" dirty="0">
                <a:latin typeface="Times New Roman" panose="02020603050405020304" pitchFamily="18" charset="0"/>
              </a:rPr>
              <a:t> 基本输入输出</a:t>
            </a:r>
          </a:p>
          <a:p>
            <a:pPr>
              <a:buFont typeface="Wingdings" pitchFamily="2" charset="2"/>
              <a:buChar char="Ø"/>
            </a:pPr>
            <a:endParaRPr kumimoji="1" lang="zh-CN" altLang="en-US" dirty="0"/>
          </a:p>
        </p:txBody>
      </p:sp>
    </p:spTree>
    <p:extLst>
      <p:ext uri="{BB962C8B-B14F-4D97-AF65-F5344CB8AC3E}">
        <p14:creationId xmlns:p14="http://schemas.microsoft.com/office/powerpoint/2010/main" val="788215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7C0D4-7453-3649-8783-858C309036BD}"/>
              </a:ext>
            </a:extLst>
          </p:cNvPr>
          <p:cNvSpPr>
            <a:spLocks noGrp="1"/>
          </p:cNvSpPr>
          <p:nvPr>
            <p:ph type="title"/>
          </p:nvPr>
        </p:nvSpPr>
        <p:spPr/>
        <p:txBody>
          <a:bodyPr/>
          <a:lstStyle/>
          <a:p>
            <a:r>
              <a:rPr kumimoji="1" lang="zh-CN" altLang="en-US" dirty="0"/>
              <a:t>程序设计语言  </a:t>
            </a:r>
            <a:r>
              <a:rPr kumimoji="1" lang="en-US" altLang="zh-CN" dirty="0"/>
              <a:t>[</a:t>
            </a:r>
            <a:r>
              <a:rPr kumimoji="1" lang="en-US" altLang="zh-CN" dirty="0" err="1">
                <a:latin typeface="Apple Chancery" panose="03020702040506060504" pitchFamily="66" charset="-79"/>
                <a:cs typeface="Apple Chancery" panose="03020702040506060504" pitchFamily="66" charset="-79"/>
              </a:rPr>
              <a:t>lang</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BFF9B692-06A5-7E47-A5CF-D5ED2183138A}"/>
              </a:ext>
            </a:extLst>
          </p:cNvPr>
          <p:cNvSpPr>
            <a:spLocks noGrp="1"/>
          </p:cNvSpPr>
          <p:nvPr>
            <p:ph idx="1"/>
          </p:nvPr>
        </p:nvSpPr>
        <p:spPr/>
        <p:txBody>
          <a:bodyPr/>
          <a:lstStyle/>
          <a:p>
            <a:pPr marL="0" indent="0">
              <a:buNone/>
            </a:pPr>
            <a:r>
              <a:rPr lang="en-US" altLang="zh-CN" dirty="0">
                <a:latin typeface="Times New Roman" panose="02020603050405020304" pitchFamily="18" charset="0"/>
              </a:rPr>
              <a:t> </a:t>
            </a:r>
            <a:r>
              <a:rPr lang="zh-CN" altLang="en-US" dirty="0">
                <a:latin typeface="Times New Roman" panose="02020603050405020304" pitchFamily="18" charset="0"/>
              </a:rPr>
              <a:t>软件的基本组成部分是完成其功能的程序。</a:t>
            </a:r>
          </a:p>
          <a:p>
            <a:pPr marL="0" indent="0">
              <a:buNone/>
            </a:pPr>
            <a:endParaRPr lang="zh-CN" altLang="en-US" sz="1200" b="0" dirty="0">
              <a:latin typeface="Times New Roman" panose="02020603050405020304" pitchFamily="18" charset="0"/>
            </a:endParaRPr>
          </a:p>
          <a:p>
            <a:pPr marL="0" indent="0">
              <a:buNone/>
            </a:pPr>
            <a:r>
              <a:rPr lang="zh-CN" altLang="en-US" dirty="0">
                <a:latin typeface="Times New Roman" panose="02020603050405020304" pitchFamily="18" charset="0"/>
              </a:rPr>
              <a:t>      程序设计语言（也被称为“编程语言”，</a:t>
            </a:r>
            <a:r>
              <a:rPr lang="en-US" altLang="zh-CN" dirty="0">
                <a:latin typeface="Times New Roman" panose="02020603050405020304" pitchFamily="18" charset="0"/>
              </a:rPr>
              <a:t>Programming  Language</a:t>
            </a:r>
            <a:r>
              <a:rPr lang="zh-CN" altLang="en-US" dirty="0">
                <a:latin typeface="Times New Roman" panose="02020603050405020304" pitchFamily="18" charset="0"/>
              </a:rPr>
              <a:t>）是人们编制程序所使用的语言。</a:t>
            </a:r>
          </a:p>
          <a:p>
            <a:pPr marL="0" indent="0">
              <a:buNone/>
            </a:pPr>
            <a:endParaRPr lang="zh-CN" altLang="en-US" sz="1200" b="0" dirty="0">
              <a:latin typeface="Times New Roman" panose="02020603050405020304" pitchFamily="18" charset="0"/>
            </a:endParaRPr>
          </a:p>
          <a:p>
            <a:pPr marL="0" indent="0">
              <a:buNone/>
            </a:pPr>
            <a:r>
              <a:rPr lang="zh-CN" altLang="en-US" dirty="0">
                <a:latin typeface="Times New Roman" panose="02020603050405020304" pitchFamily="18" charset="0"/>
              </a:rPr>
              <a:t>      程序描述了计算机处理数据、解决问题的过程，这是程序的实质。但程序的描述形式却可以是多种多样的，可以用不同的方式表述</a:t>
            </a:r>
            <a:r>
              <a:rPr lang="en-US" altLang="zh-CN" dirty="0">
                <a:latin typeface="Times New Roman" panose="02020603050405020304" pitchFamily="18" charset="0"/>
              </a:rPr>
              <a:t>——</a:t>
            </a:r>
            <a:r>
              <a:rPr lang="zh-CN" altLang="en-US" dirty="0">
                <a:latin typeface="Times New Roman" panose="02020603050405020304" pitchFamily="18" charset="0"/>
              </a:rPr>
              <a:t>不同的程序设计语言。</a:t>
            </a:r>
            <a:endParaRPr kumimoji="1" lang="zh-CN" altLang="en-US" dirty="0"/>
          </a:p>
        </p:txBody>
      </p:sp>
    </p:spTree>
    <p:extLst>
      <p:ext uri="{BB962C8B-B14F-4D97-AF65-F5344CB8AC3E}">
        <p14:creationId xmlns:p14="http://schemas.microsoft.com/office/powerpoint/2010/main" val="1242651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F06AB-3923-624F-ADE0-61193E697373}"/>
              </a:ext>
            </a:extLst>
          </p:cNvPr>
          <p:cNvSpPr>
            <a:spLocks noGrp="1"/>
          </p:cNvSpPr>
          <p:nvPr>
            <p:ph type="title"/>
          </p:nvPr>
        </p:nvSpPr>
        <p:spPr/>
        <p:txBody>
          <a:bodyPr/>
          <a:lstStyle/>
          <a:p>
            <a:r>
              <a:rPr kumimoji="1" lang="zh-CN" altLang="en-US" dirty="0"/>
              <a:t>语言的执行</a:t>
            </a:r>
          </a:p>
        </p:txBody>
      </p:sp>
      <p:sp>
        <p:nvSpPr>
          <p:cNvPr id="3" name="内容占位符 2">
            <a:extLst>
              <a:ext uri="{FF2B5EF4-FFF2-40B4-BE49-F238E27FC236}">
                <a16:creationId xmlns:a16="http://schemas.microsoft.com/office/drawing/2014/main" id="{9988375A-9267-F845-BEA5-DBC3A044C619}"/>
              </a:ext>
            </a:extLst>
          </p:cNvPr>
          <p:cNvSpPr>
            <a:spLocks noGrp="1"/>
          </p:cNvSpPr>
          <p:nvPr>
            <p:ph idx="1"/>
          </p:nvPr>
        </p:nvSpPr>
        <p:spPr/>
        <p:txBody>
          <a:bodyPr/>
          <a:lstStyle/>
          <a:p>
            <a:pPr marL="0" indent="0">
              <a:buNone/>
            </a:pPr>
            <a:r>
              <a:rPr lang="zh-CN" altLang="en-US" dirty="0"/>
              <a:t>程序设计语言的种类：</a:t>
            </a:r>
          </a:p>
          <a:p>
            <a:pPr lvl="1">
              <a:lnSpc>
                <a:spcPct val="140000"/>
              </a:lnSpc>
              <a:buClr>
                <a:schemeClr val="folHlink"/>
              </a:buClr>
              <a:buFont typeface="Wingdings" pitchFamily="2" charset="2"/>
              <a:buChar char="q"/>
            </a:pPr>
            <a:r>
              <a:rPr lang="zh-CN" altLang="en-US" sz="2800" b="0" dirty="0"/>
              <a:t> 机器语言：机器指令，直接执行</a:t>
            </a:r>
          </a:p>
          <a:p>
            <a:pPr lvl="1">
              <a:lnSpc>
                <a:spcPct val="140000"/>
              </a:lnSpc>
              <a:buClr>
                <a:schemeClr val="folHlink"/>
              </a:buClr>
              <a:buFont typeface="Wingdings" pitchFamily="2" charset="2"/>
              <a:buChar char="q"/>
            </a:pPr>
            <a:r>
              <a:rPr lang="zh-CN" altLang="en-US" sz="2800" b="0" dirty="0"/>
              <a:t> 汇编语言：符号化，汇编器</a:t>
            </a:r>
            <a:r>
              <a:rPr lang="zh-CN" altLang="en-US" b="0" dirty="0">
                <a:latin typeface="宋体" panose="02010600030101010101" pitchFamily="2" charset="-122"/>
              </a:rPr>
              <a:t>（</a:t>
            </a:r>
            <a:r>
              <a:rPr lang="en-US" altLang="zh-CN" b="0" dirty="0">
                <a:latin typeface="Times New Roman" panose="02020603050405020304" pitchFamily="18" charset="0"/>
              </a:rPr>
              <a:t>Assembler</a:t>
            </a:r>
            <a:r>
              <a:rPr lang="zh-CN" altLang="en-US" b="0" dirty="0">
                <a:latin typeface="宋体" panose="02010600030101010101" pitchFamily="2" charset="-122"/>
              </a:rPr>
              <a:t>）</a:t>
            </a:r>
            <a:endParaRPr lang="zh-CN" altLang="en-US" sz="2800" b="0" dirty="0"/>
          </a:p>
          <a:p>
            <a:pPr lvl="1">
              <a:lnSpc>
                <a:spcPct val="140000"/>
              </a:lnSpc>
              <a:buClr>
                <a:schemeClr val="folHlink"/>
              </a:buClr>
              <a:buFont typeface="Wingdings" pitchFamily="2" charset="2"/>
              <a:buChar char="q"/>
            </a:pPr>
            <a:r>
              <a:rPr lang="zh-CN" altLang="en-US" sz="2800" b="0" dirty="0"/>
              <a:t> 高级程序设计语言（编译型）</a:t>
            </a:r>
          </a:p>
          <a:p>
            <a:pPr lvl="1">
              <a:lnSpc>
                <a:spcPct val="140000"/>
              </a:lnSpc>
              <a:buClr>
                <a:schemeClr val="folHlink"/>
              </a:buClr>
              <a:buFont typeface="Wingdings" pitchFamily="2" charset="2"/>
              <a:buChar char="q"/>
            </a:pPr>
            <a:r>
              <a:rPr lang="zh-CN" altLang="en-US" sz="2800" b="0" dirty="0"/>
              <a:t> 高级程序设计语言（解释型）</a:t>
            </a:r>
          </a:p>
          <a:p>
            <a:pPr marL="0" indent="0">
              <a:buNone/>
            </a:pPr>
            <a:endParaRPr kumimoji="1" lang="zh-CN" altLang="en-US" dirty="0"/>
          </a:p>
        </p:txBody>
      </p:sp>
    </p:spTree>
    <p:extLst>
      <p:ext uri="{BB962C8B-B14F-4D97-AF65-F5344CB8AC3E}">
        <p14:creationId xmlns:p14="http://schemas.microsoft.com/office/powerpoint/2010/main" val="3453310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DC779-D048-4541-A829-5F9D03B3C87F}"/>
              </a:ext>
            </a:extLst>
          </p:cNvPr>
          <p:cNvSpPr>
            <a:spLocks noGrp="1"/>
          </p:cNvSpPr>
          <p:nvPr>
            <p:ph type="title"/>
          </p:nvPr>
        </p:nvSpPr>
        <p:spPr/>
        <p:txBody>
          <a:bodyPr/>
          <a:lstStyle/>
          <a:p>
            <a:r>
              <a:rPr kumimoji="1" lang="zh-CN" altLang="en-US" dirty="0"/>
              <a:t>程序的执行</a:t>
            </a:r>
          </a:p>
        </p:txBody>
      </p:sp>
      <p:sp>
        <p:nvSpPr>
          <p:cNvPr id="3" name="内容占位符 2">
            <a:extLst>
              <a:ext uri="{FF2B5EF4-FFF2-40B4-BE49-F238E27FC236}">
                <a16:creationId xmlns:a16="http://schemas.microsoft.com/office/drawing/2014/main" id="{2F584013-531F-B747-8A6C-A04E7B45A040}"/>
              </a:ext>
            </a:extLst>
          </p:cNvPr>
          <p:cNvSpPr>
            <a:spLocks noGrp="1"/>
          </p:cNvSpPr>
          <p:nvPr>
            <p:ph idx="1"/>
          </p:nvPr>
        </p:nvSpPr>
        <p:spPr/>
        <p:txBody>
          <a:bodyPr>
            <a:normAutofit/>
          </a:bodyPr>
          <a:lstStyle/>
          <a:p>
            <a:pPr marL="0" indent="0">
              <a:lnSpc>
                <a:spcPct val="110000"/>
              </a:lnSpc>
              <a:buNone/>
            </a:pPr>
            <a:r>
              <a:rPr lang="en-US" altLang="zh-CN" b="0" dirty="0">
                <a:latin typeface="Times New Roman" panose="02020603050405020304" pitchFamily="18" charset="0"/>
              </a:rPr>
              <a:t> </a:t>
            </a:r>
            <a:r>
              <a:rPr lang="zh-CN" altLang="en-US" b="0" dirty="0">
                <a:latin typeface="Times New Roman" panose="02020603050405020304" pitchFamily="18" charset="0"/>
              </a:rPr>
              <a:t>高级语言中用于描述计算的结构采用类似于数学中代数运算公式的形式，这种结构被称为“表达式”。要在计算机上执行高级语言书写的程序，有两种基本方法</a:t>
            </a:r>
            <a:r>
              <a:rPr lang="en-US" altLang="zh-CN" b="0" dirty="0">
                <a:latin typeface="Times New Roman" panose="02020603050405020304" pitchFamily="18" charset="0"/>
              </a:rPr>
              <a:t>:</a:t>
            </a:r>
          </a:p>
          <a:p>
            <a:pPr>
              <a:lnSpc>
                <a:spcPct val="110000"/>
              </a:lnSpc>
            </a:pPr>
            <a:endParaRPr lang="en-US" altLang="zh-CN" sz="500" b="0" dirty="0">
              <a:latin typeface="Times New Roman" panose="02020603050405020304" pitchFamily="18" charset="0"/>
            </a:endParaRPr>
          </a:p>
          <a:p>
            <a:pPr lvl="1">
              <a:lnSpc>
                <a:spcPct val="110000"/>
              </a:lnSpc>
              <a:buClr>
                <a:schemeClr val="folHlink"/>
              </a:buClr>
              <a:buFont typeface="Wingdings" pitchFamily="2" charset="2"/>
              <a:buChar char="q"/>
            </a:pPr>
            <a:r>
              <a:rPr lang="en-US" altLang="zh-CN" b="0" dirty="0">
                <a:latin typeface="Times New Roman" panose="02020603050405020304" pitchFamily="18" charset="0"/>
              </a:rPr>
              <a:t> </a:t>
            </a:r>
            <a:r>
              <a:rPr lang="zh-CN" altLang="en-US" b="0" dirty="0">
                <a:solidFill>
                  <a:srgbClr val="FF0000"/>
                </a:solidFill>
                <a:latin typeface="Times New Roman" panose="02020603050405020304" pitchFamily="18" charset="0"/>
              </a:rPr>
              <a:t>编译（</a:t>
            </a:r>
            <a:r>
              <a:rPr lang="en-US" altLang="zh-CN" b="0" dirty="0">
                <a:solidFill>
                  <a:srgbClr val="FF0000"/>
                </a:solidFill>
                <a:latin typeface="Times New Roman" panose="02020603050405020304" pitchFamily="18" charset="0"/>
              </a:rPr>
              <a:t>Compilation</a:t>
            </a:r>
            <a:r>
              <a:rPr lang="zh-CN" altLang="en-US" b="0" dirty="0">
                <a:solidFill>
                  <a:srgbClr val="FF0000"/>
                </a:solidFill>
                <a:latin typeface="Times New Roman" panose="02020603050405020304" pitchFamily="18" charset="0"/>
              </a:rPr>
              <a:t>）执行</a:t>
            </a:r>
            <a:r>
              <a:rPr lang="zh-CN" altLang="en-US" b="0" dirty="0">
                <a:latin typeface="Times New Roman" panose="02020603050405020304" pitchFamily="18" charset="0"/>
              </a:rPr>
              <a:t>：这种方法是设法把高级语言程序（也称为“源程序”）转换成为机器语言的可以由计算机直接执行的程序，即转变为“可执行（</a:t>
            </a:r>
            <a:r>
              <a:rPr lang="en-US" altLang="zh-CN" b="0" dirty="0">
                <a:latin typeface="Times New Roman" panose="02020603050405020304" pitchFamily="18" charset="0"/>
              </a:rPr>
              <a:t>Executable</a:t>
            </a:r>
            <a:r>
              <a:rPr lang="zh-CN" altLang="en-US" b="0" dirty="0">
                <a:latin typeface="Times New Roman" panose="02020603050405020304" pitchFamily="18" charset="0"/>
              </a:rPr>
              <a:t>）程序” 。</a:t>
            </a:r>
          </a:p>
          <a:p>
            <a:pPr lvl="1">
              <a:lnSpc>
                <a:spcPct val="110000"/>
              </a:lnSpc>
              <a:buClr>
                <a:schemeClr val="folHlink"/>
              </a:buClr>
              <a:buFont typeface="Wingdings" pitchFamily="2" charset="2"/>
              <a:buChar char="q"/>
            </a:pPr>
            <a:r>
              <a:rPr lang="zh-CN" altLang="en-US" b="0" dirty="0">
                <a:latin typeface="Times New Roman" panose="02020603050405020304" pitchFamily="18" charset="0"/>
              </a:rPr>
              <a:t> </a:t>
            </a:r>
            <a:r>
              <a:rPr lang="zh-CN" altLang="en-US" b="0" dirty="0">
                <a:solidFill>
                  <a:srgbClr val="FF0000"/>
                </a:solidFill>
                <a:latin typeface="Times New Roman" panose="02020603050405020304" pitchFamily="18" charset="0"/>
              </a:rPr>
              <a:t>解释（</a:t>
            </a:r>
            <a:r>
              <a:rPr lang="en-US" altLang="zh-CN" b="0" dirty="0">
                <a:solidFill>
                  <a:srgbClr val="FF0000"/>
                </a:solidFill>
                <a:latin typeface="Times New Roman" panose="02020603050405020304" pitchFamily="18" charset="0"/>
              </a:rPr>
              <a:t>Interpretation</a:t>
            </a:r>
            <a:r>
              <a:rPr lang="zh-CN" altLang="en-US" b="0" dirty="0">
                <a:solidFill>
                  <a:srgbClr val="FF0000"/>
                </a:solidFill>
                <a:latin typeface="Times New Roman" panose="02020603050405020304" pitchFamily="18" charset="0"/>
              </a:rPr>
              <a:t>）执行</a:t>
            </a:r>
            <a:r>
              <a:rPr lang="zh-CN" altLang="en-US" b="0" dirty="0">
                <a:latin typeface="Times New Roman" panose="02020603050405020304" pitchFamily="18" charset="0"/>
              </a:rPr>
              <a:t>：这种方法是即时把源程序转换为机器可执行的指令。有时为了提高效率，也可以先编译成一种中间代码。</a:t>
            </a:r>
            <a:endParaRPr kumimoji="1" lang="zh-CN" altLang="en-US" dirty="0"/>
          </a:p>
        </p:txBody>
      </p:sp>
    </p:spTree>
    <p:extLst>
      <p:ext uri="{BB962C8B-B14F-4D97-AF65-F5344CB8AC3E}">
        <p14:creationId xmlns:p14="http://schemas.microsoft.com/office/powerpoint/2010/main" val="27830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256C0-4E9B-6C4C-86EF-183C5369724D}"/>
              </a:ext>
            </a:extLst>
          </p:cNvPr>
          <p:cNvSpPr>
            <a:spLocks noGrp="1"/>
          </p:cNvSpPr>
          <p:nvPr>
            <p:ph type="title"/>
          </p:nvPr>
        </p:nvSpPr>
        <p:spPr/>
        <p:txBody>
          <a:bodyPr/>
          <a:lstStyle/>
          <a:p>
            <a:r>
              <a:rPr kumimoji="1" lang="zh-CN" altLang="en-US" dirty="0"/>
              <a:t>程序的执行</a:t>
            </a:r>
          </a:p>
        </p:txBody>
      </p:sp>
      <p:sp>
        <p:nvSpPr>
          <p:cNvPr id="3" name="内容占位符 2">
            <a:extLst>
              <a:ext uri="{FF2B5EF4-FFF2-40B4-BE49-F238E27FC236}">
                <a16:creationId xmlns:a16="http://schemas.microsoft.com/office/drawing/2014/main" id="{A5F39F29-A599-394F-876C-C7006F81766C}"/>
              </a:ext>
            </a:extLst>
          </p:cNvPr>
          <p:cNvSpPr>
            <a:spLocks noGrp="1"/>
          </p:cNvSpPr>
          <p:nvPr>
            <p:ph idx="1"/>
          </p:nvPr>
        </p:nvSpPr>
        <p:spPr/>
        <p:txBody>
          <a:bodyPr/>
          <a:lstStyle/>
          <a:p>
            <a:pPr marL="0" indent="0">
              <a:buNone/>
            </a:pPr>
            <a:r>
              <a:rPr kumimoji="1" lang="zh-CN" altLang="en-US" dirty="0"/>
              <a:t>问题：</a:t>
            </a:r>
            <a:endParaRPr kumimoji="1" lang="en-US" altLang="zh-CN" dirty="0"/>
          </a:p>
          <a:p>
            <a:pPr marL="0" indent="0">
              <a:buNone/>
            </a:pPr>
            <a:r>
              <a:rPr kumimoji="1" lang="zh-CN" altLang="en-US" dirty="0"/>
              <a:t>  </a:t>
            </a:r>
            <a:r>
              <a:rPr kumimoji="1" lang="en-US" altLang="zh-CN" dirty="0"/>
              <a:t>C</a:t>
            </a:r>
            <a:r>
              <a:rPr kumimoji="1" lang="zh-CN" altLang="en-US" dirty="0"/>
              <a:t> 语言是编译执行还是解释执行？</a:t>
            </a:r>
            <a:endParaRPr kumimoji="1" lang="en-US" altLang="zh-CN" dirty="0"/>
          </a:p>
          <a:p>
            <a:pPr marL="0" indent="0">
              <a:buNone/>
            </a:pPr>
            <a:r>
              <a:rPr kumimoji="1" lang="zh-CN" altLang="en-US" dirty="0"/>
              <a:t>  </a:t>
            </a:r>
            <a:r>
              <a:rPr kumimoji="1" lang="en-US" altLang="zh-CN" dirty="0"/>
              <a:t>Java</a:t>
            </a:r>
            <a:r>
              <a:rPr kumimoji="1" lang="zh-CN" altLang="en-US" dirty="0"/>
              <a:t>呢？</a:t>
            </a:r>
            <a:endParaRPr kumimoji="1" lang="en-US" altLang="zh-CN" dirty="0"/>
          </a:p>
          <a:p>
            <a:pPr marL="0" indent="0">
              <a:buNone/>
            </a:pPr>
            <a:r>
              <a:rPr kumimoji="1" lang="zh-CN" altLang="en-US" dirty="0"/>
              <a:t>  </a:t>
            </a:r>
            <a:r>
              <a:rPr kumimoji="1" lang="en-US" altLang="zh-CN" dirty="0"/>
              <a:t>Python</a:t>
            </a:r>
            <a:r>
              <a:rPr kumimoji="1" lang="zh-CN" altLang="en-US" dirty="0"/>
              <a:t>呢？</a:t>
            </a:r>
            <a:endParaRPr kumimoji="1" lang="en-US" altLang="zh-CN" dirty="0"/>
          </a:p>
          <a:p>
            <a:pPr marL="0" indent="0">
              <a:buNone/>
            </a:pPr>
            <a:r>
              <a:rPr kumimoji="1" lang="zh-CN" altLang="en-US" dirty="0"/>
              <a:t>  </a:t>
            </a:r>
            <a:r>
              <a:rPr kumimoji="1" lang="en-US" altLang="zh-CN" dirty="0"/>
              <a:t>Haskell</a:t>
            </a:r>
            <a:r>
              <a:rPr kumimoji="1" lang="zh-CN" altLang="en-US" dirty="0"/>
              <a:t>呢 ？</a:t>
            </a:r>
          </a:p>
        </p:txBody>
      </p:sp>
      <p:sp>
        <p:nvSpPr>
          <p:cNvPr id="4" name="内容占位符 2">
            <a:extLst>
              <a:ext uri="{FF2B5EF4-FFF2-40B4-BE49-F238E27FC236}">
                <a16:creationId xmlns:a16="http://schemas.microsoft.com/office/drawing/2014/main" id="{7D85BDB2-1E22-8247-92B0-708D0A5F28DC}"/>
              </a:ext>
            </a:extLst>
          </p:cNvPr>
          <p:cNvSpPr txBox="1">
            <a:spLocks/>
          </p:cNvSpPr>
          <p:nvPr/>
        </p:nvSpPr>
        <p:spPr>
          <a:xfrm>
            <a:off x="738810" y="43172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zh-CN" altLang="en-US" dirty="0"/>
              <a:t>答案：</a:t>
            </a:r>
            <a:endParaRPr kumimoji="1" lang="en-US" altLang="zh-CN" dirty="0"/>
          </a:p>
          <a:p>
            <a:pPr marL="0" indent="0">
              <a:buFont typeface="Arial" panose="020B0604020202020204" pitchFamily="34" charset="0"/>
              <a:buNone/>
            </a:pPr>
            <a:r>
              <a:rPr kumimoji="1" lang="zh-CN" altLang="en-US" dirty="0"/>
              <a:t>  </a:t>
            </a:r>
            <a:r>
              <a:rPr kumimoji="1" lang="en-US" altLang="zh-CN" dirty="0"/>
              <a:t>C</a:t>
            </a:r>
            <a:r>
              <a:rPr kumimoji="1" lang="zh-CN" altLang="en-US" dirty="0"/>
              <a:t> 语言是编译执行还是解释执行？编译型静态语言</a:t>
            </a:r>
            <a:endParaRPr kumimoji="1" lang="en-US" altLang="zh-CN" dirty="0"/>
          </a:p>
          <a:p>
            <a:pPr marL="0" indent="0">
              <a:buFont typeface="Arial" panose="020B0604020202020204" pitchFamily="34" charset="0"/>
              <a:buNone/>
            </a:pPr>
            <a:r>
              <a:rPr kumimoji="1" lang="zh-CN" altLang="en-US" dirty="0"/>
              <a:t>  </a:t>
            </a:r>
            <a:r>
              <a:rPr kumimoji="1" lang="en-US" altLang="zh-CN" dirty="0"/>
              <a:t>Java</a:t>
            </a:r>
            <a:r>
              <a:rPr kumimoji="1" lang="zh-CN" altLang="en-US" dirty="0"/>
              <a:t>呢？编译型动态语言，解释执行</a:t>
            </a:r>
            <a:endParaRPr kumimoji="1" lang="en-US" altLang="zh-CN" dirty="0"/>
          </a:p>
          <a:p>
            <a:pPr marL="0" indent="0">
              <a:buFont typeface="Arial" panose="020B0604020202020204" pitchFamily="34" charset="0"/>
              <a:buNone/>
            </a:pPr>
            <a:r>
              <a:rPr kumimoji="1" lang="zh-CN" altLang="en-US" dirty="0"/>
              <a:t>  </a:t>
            </a:r>
            <a:r>
              <a:rPr kumimoji="1" lang="en-US" altLang="zh-CN" dirty="0"/>
              <a:t>Python</a:t>
            </a:r>
            <a:r>
              <a:rPr kumimoji="1" lang="zh-CN" altLang="en-US" dirty="0"/>
              <a:t>呢？非编译型语言，解释执行</a:t>
            </a:r>
            <a:endParaRPr kumimoji="1" lang="en-US" altLang="zh-CN" dirty="0"/>
          </a:p>
          <a:p>
            <a:pPr marL="0" indent="0">
              <a:buFont typeface="Arial" panose="020B0604020202020204" pitchFamily="34" charset="0"/>
              <a:buNone/>
            </a:pPr>
            <a:r>
              <a:rPr kumimoji="1" lang="zh-CN" altLang="en-US" dirty="0"/>
              <a:t>  </a:t>
            </a:r>
            <a:r>
              <a:rPr kumimoji="1" lang="en-US" altLang="zh-CN" dirty="0"/>
              <a:t>Haskell</a:t>
            </a:r>
            <a:r>
              <a:rPr kumimoji="1" lang="zh-CN" altLang="en-US" dirty="0"/>
              <a:t>呢 ？</a:t>
            </a:r>
          </a:p>
        </p:txBody>
      </p:sp>
    </p:spTree>
    <p:extLst>
      <p:ext uri="{BB962C8B-B14F-4D97-AF65-F5344CB8AC3E}">
        <p14:creationId xmlns:p14="http://schemas.microsoft.com/office/powerpoint/2010/main" val="374970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2005</Words>
  <Application>Microsoft Macintosh PowerPoint</Application>
  <PresentationFormat>宽屏</PresentationFormat>
  <Paragraphs>258</Paragraphs>
  <Slides>34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等线</vt:lpstr>
      <vt:lpstr>等线 Light</vt:lpstr>
      <vt:lpstr>STLiti</vt:lpstr>
      <vt:lpstr>宋体</vt:lpstr>
      <vt:lpstr>Apple Chancery</vt:lpstr>
      <vt:lpstr>Arial</vt:lpstr>
      <vt:lpstr>Times New Roman</vt:lpstr>
      <vt:lpstr>Wingdings</vt:lpstr>
      <vt:lpstr>Office 主题​​</vt:lpstr>
      <vt:lpstr>面向对象程序设计  Object Oriented Programming </vt:lpstr>
      <vt:lpstr>课程信息</vt:lpstr>
      <vt:lpstr>课程重要性</vt:lpstr>
      <vt:lpstr>怎么学？</vt:lpstr>
      <vt:lpstr>第一章 Java语言概述</vt:lpstr>
      <vt:lpstr>程序设计语言  [lang]</vt:lpstr>
      <vt:lpstr>语言的执行</vt:lpstr>
      <vt:lpstr>程序的执行</vt:lpstr>
      <vt:lpstr>程序的执行</vt:lpstr>
      <vt:lpstr>PowerPoint 演示文稿</vt:lpstr>
      <vt:lpstr>PowerPoint 演示文稿</vt:lpstr>
      <vt:lpstr>语言的范式</vt:lpstr>
      <vt:lpstr>历史上的语言</vt:lpstr>
      <vt:lpstr>语言族谱</vt:lpstr>
      <vt:lpstr>最具影响的语言</vt:lpstr>
      <vt:lpstr>现代语言</vt:lpstr>
      <vt:lpstr>关于Java</vt:lpstr>
      <vt:lpstr>关于现代语言，还有工程…</vt:lpstr>
      <vt:lpstr>必须要学的语言，趁早…</vt:lpstr>
      <vt:lpstr>还有一项技能必须会</vt:lpstr>
      <vt:lpstr>PowerPoint 演示文稿</vt:lpstr>
      <vt:lpstr>Java的版本</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课后作业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面向对象程序设计  Object Oriented Programming </dc:title>
  <dc:creator>黄 建伟</dc:creator>
  <cp:lastModifiedBy>黄 建伟</cp:lastModifiedBy>
  <cp:revision>54</cp:revision>
  <dcterms:created xsi:type="dcterms:W3CDTF">2020-03-09T03:38:10Z</dcterms:created>
  <dcterms:modified xsi:type="dcterms:W3CDTF">2020-03-09T07:51:25Z</dcterms:modified>
</cp:coreProperties>
</file>